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81" r:id="rId2"/>
    <p:sldId id="262" r:id="rId3"/>
    <p:sldId id="414" r:id="rId4"/>
    <p:sldId id="396" r:id="rId5"/>
    <p:sldId id="413" r:id="rId6"/>
    <p:sldId id="397" r:id="rId7"/>
    <p:sldId id="407" r:id="rId8"/>
    <p:sldId id="408" r:id="rId9"/>
    <p:sldId id="409" r:id="rId10"/>
    <p:sldId id="398" r:id="rId11"/>
    <p:sldId id="411" r:id="rId12"/>
    <p:sldId id="412" r:id="rId13"/>
    <p:sldId id="424" r:id="rId14"/>
    <p:sldId id="410" r:id="rId15"/>
    <p:sldId id="415" r:id="rId16"/>
    <p:sldId id="425" r:id="rId17"/>
    <p:sldId id="426" r:id="rId18"/>
    <p:sldId id="416" r:id="rId19"/>
    <p:sldId id="400" r:id="rId20"/>
    <p:sldId id="417" r:id="rId21"/>
    <p:sldId id="418" r:id="rId22"/>
    <p:sldId id="419" r:id="rId23"/>
    <p:sldId id="420" r:id="rId24"/>
    <p:sldId id="421" r:id="rId25"/>
    <p:sldId id="427" r:id="rId26"/>
    <p:sldId id="422" r:id="rId27"/>
    <p:sldId id="423" r:id="rId28"/>
    <p:sldId id="405" r:id="rId29"/>
  </p:sldIdLst>
  <p:sldSz cx="9144000" cy="6858000" type="screen4x3"/>
  <p:notesSz cx="7010400" cy="9236075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">
          <p15:clr>
            <a:srgbClr val="A4A3A4"/>
          </p15:clr>
        </p15:guide>
        <p15:guide id="2" orient="horz" pos="1021">
          <p15:clr>
            <a:srgbClr val="A4A3A4"/>
          </p15:clr>
        </p15:guide>
        <p15:guide id="3" orient="horz" pos="4005">
          <p15:clr>
            <a:srgbClr val="A4A3A4"/>
          </p15:clr>
        </p15:guide>
        <p15:guide id="4" orient="horz" pos="531">
          <p15:clr>
            <a:srgbClr val="A4A3A4"/>
          </p15:clr>
        </p15:guide>
        <p15:guide id="5" orient="horz" pos="1244">
          <p15:clr>
            <a:srgbClr val="A4A3A4"/>
          </p15:clr>
        </p15:guide>
        <p15:guide id="6" pos="2880">
          <p15:clr>
            <a:srgbClr val="A4A3A4"/>
          </p15:clr>
        </p15:guide>
        <p15:guide id="7" pos="230">
          <p15:clr>
            <a:srgbClr val="A4A3A4"/>
          </p15:clr>
        </p15:guide>
        <p15:guide id="8" pos="5530">
          <p15:clr>
            <a:srgbClr val="A4A3A4"/>
          </p15:clr>
        </p15:guide>
        <p15:guide id="9" pos="2824">
          <p15:clr>
            <a:srgbClr val="A4A3A4"/>
          </p15:clr>
        </p15:guide>
        <p15:guide id="10" pos="2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6"/>
    <a:srgbClr val="81BC01"/>
    <a:srgbClr val="81BC00"/>
    <a:srgbClr val="72C7EF"/>
    <a:srgbClr val="313131"/>
    <a:srgbClr val="6E6E6E"/>
    <a:srgbClr val="BDD203"/>
    <a:srgbClr val="00A1DE"/>
    <a:srgbClr val="FF99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98413" autoAdjust="0"/>
  </p:normalViewPr>
  <p:slideViewPr>
    <p:cSldViewPr snapToGrid="0" showGuides="1">
      <p:cViewPr varScale="1">
        <p:scale>
          <a:sx n="98" d="100"/>
          <a:sy n="98" d="100"/>
        </p:scale>
        <p:origin x="1392" y="200"/>
      </p:cViewPr>
      <p:guideLst>
        <p:guide orient="horz" pos="244"/>
        <p:guide orient="horz" pos="1021"/>
        <p:guide orient="horz" pos="4005"/>
        <p:guide orient="horz" pos="531"/>
        <p:guide orient="horz" pos="1244"/>
        <p:guide pos="2880"/>
        <p:guide pos="230"/>
        <p:guide pos="5530"/>
        <p:guide pos="2824"/>
        <p:guide pos="29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44"/>
    </p:cViewPr>
  </p:sorterViewPr>
  <p:notesViewPr>
    <p:cSldViewPr snapToGrid="0" showGuides="1">
      <p:cViewPr varScale="1">
        <p:scale>
          <a:sx n="74" d="100"/>
          <a:sy n="74" d="100"/>
        </p:scale>
        <p:origin x="3480" y="176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38049" cy="461303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84" y="0"/>
            <a:ext cx="3038049" cy="461303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12/1/19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3340"/>
            <a:ext cx="3038049" cy="461303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84" y="8773340"/>
            <a:ext cx="3038049" cy="461303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1804"/>
          </a:xfrm>
          <a:prstGeom prst="rect">
            <a:avLst/>
          </a:prstGeom>
        </p:spPr>
        <p:txBody>
          <a:bodyPr vert="horz" lIns="94581" tIns="47290" rIns="94581" bIns="4729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1804"/>
          </a:xfrm>
          <a:prstGeom prst="rect">
            <a:avLst/>
          </a:prstGeom>
        </p:spPr>
        <p:txBody>
          <a:bodyPr vert="horz" lIns="94581" tIns="47290" rIns="94581" bIns="4729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693738"/>
            <a:ext cx="4616450" cy="3462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81" tIns="47290" rIns="94581" bIns="4729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4581" tIns="47290" rIns="94581" bIns="47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4581" tIns="47290" rIns="94581" bIns="4729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772669"/>
            <a:ext cx="3037840" cy="461804"/>
          </a:xfrm>
          <a:prstGeom prst="rect">
            <a:avLst/>
          </a:prstGeom>
        </p:spPr>
        <p:txBody>
          <a:bodyPr vert="horz" lIns="94581" tIns="47290" rIns="94581" bIns="4729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64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4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4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84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60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3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28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46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7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21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9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17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70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20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1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0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9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1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45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4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4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text only or primar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897603"/>
            <a:ext cx="4628956" cy="842400"/>
          </a:xfrm>
        </p:spPr>
        <p:txBody>
          <a:bodyPr lIns="0" tIns="0" rIns="0" bIns="0" anchor="b"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2778756"/>
            <a:ext cx="4629600" cy="13716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5760" y="295683"/>
            <a:ext cx="841248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2620"/>
            <a:ext cx="8412480" cy="766749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65760" y="1611313"/>
            <a:ext cx="4114800" cy="4733788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894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93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Medium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5" y="1782208"/>
            <a:ext cx="8229600" cy="1143000"/>
          </a:xfrm>
        </p:spPr>
        <p:txBody>
          <a:bodyPr lIns="0" tIns="0" rIns="0" bIns="0"/>
          <a:lstStyle>
            <a:lvl1pPr>
              <a:defRPr sz="6000">
                <a:solidFill>
                  <a:schemeClr val="bg1"/>
                </a:solidFill>
              </a:defRPr>
            </a:lvl1pPr>
            <a:lvl2pPr>
              <a:defRPr sz="6000">
                <a:solidFill>
                  <a:schemeClr val="bg2"/>
                </a:solidFill>
              </a:defRPr>
            </a:lvl2pPr>
            <a:lvl3pPr>
              <a:defRPr sz="6000">
                <a:solidFill>
                  <a:schemeClr val="bg2"/>
                </a:solidFill>
              </a:defRPr>
            </a:lvl3pPr>
            <a:lvl4pPr>
              <a:defRPr sz="6000">
                <a:solidFill>
                  <a:schemeClr val="bg2"/>
                </a:solidFill>
              </a:defRPr>
            </a:lvl4pPr>
            <a:lvl5pPr>
              <a:defRPr sz="6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23482420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5" y="1782208"/>
            <a:ext cx="8229600" cy="11430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  <a:lvl2pPr>
              <a:defRPr sz="6000">
                <a:solidFill>
                  <a:schemeClr val="bg2"/>
                </a:solidFill>
              </a:defRPr>
            </a:lvl2pPr>
            <a:lvl3pPr>
              <a:defRPr sz="6000">
                <a:solidFill>
                  <a:schemeClr val="bg2"/>
                </a:solidFill>
              </a:defRPr>
            </a:lvl3pPr>
            <a:lvl4pPr>
              <a:defRPr sz="6000">
                <a:solidFill>
                  <a:schemeClr val="bg2"/>
                </a:solidFill>
              </a:defRPr>
            </a:lvl4pPr>
            <a:lvl5pPr>
              <a:defRPr sz="6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27454549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5" y="1782208"/>
            <a:ext cx="8229600" cy="114300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  <a:lvl2pPr>
              <a:defRPr sz="6000">
                <a:solidFill>
                  <a:schemeClr val="bg2"/>
                </a:solidFill>
              </a:defRPr>
            </a:lvl2pPr>
            <a:lvl3pPr>
              <a:defRPr sz="6000">
                <a:solidFill>
                  <a:schemeClr val="bg2"/>
                </a:solidFill>
              </a:defRPr>
            </a:lvl3pPr>
            <a:lvl4pPr>
              <a:defRPr sz="6000">
                <a:solidFill>
                  <a:schemeClr val="bg2"/>
                </a:solidFill>
              </a:defRPr>
            </a:lvl4pPr>
            <a:lvl5pPr>
              <a:defRPr sz="6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27454549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primar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5" y="1782208"/>
            <a:ext cx="8229600" cy="1143000"/>
          </a:xfrm>
        </p:spPr>
        <p:txBody>
          <a:bodyPr/>
          <a:lstStyle>
            <a:lvl1pPr>
              <a:defRPr sz="6000" baseline="0">
                <a:solidFill>
                  <a:schemeClr val="accent2"/>
                </a:solidFill>
              </a:defRPr>
            </a:lvl1pPr>
            <a:lvl2pPr>
              <a:defRPr sz="6000">
                <a:solidFill>
                  <a:schemeClr val="accent2"/>
                </a:solidFill>
              </a:defRPr>
            </a:lvl2pPr>
            <a:lvl3pPr>
              <a:defRPr sz="6000">
                <a:solidFill>
                  <a:schemeClr val="accent2"/>
                </a:solidFill>
              </a:defRPr>
            </a:lvl3pPr>
            <a:lvl4pPr>
              <a:defRPr sz="6000">
                <a:solidFill>
                  <a:schemeClr val="accent2"/>
                </a:solidFill>
              </a:defRPr>
            </a:lvl4pPr>
            <a:lvl5pPr>
              <a:defRPr sz="6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23866649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secondar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5" y="1818068"/>
            <a:ext cx="2811073" cy="3007406"/>
          </a:xfrm>
        </p:spPr>
        <p:txBody>
          <a:bodyPr/>
          <a:lstStyle>
            <a:lvl1pPr>
              <a:defRPr sz="4800">
                <a:solidFill>
                  <a:schemeClr val="accent2"/>
                </a:solidFill>
              </a:defRPr>
            </a:lvl1pPr>
            <a:lvl2pPr>
              <a:defRPr sz="4800">
                <a:solidFill>
                  <a:schemeClr val="accent2"/>
                </a:solidFill>
              </a:defRPr>
            </a:lvl2pPr>
            <a:lvl3pPr>
              <a:defRPr sz="4800">
                <a:solidFill>
                  <a:schemeClr val="accent2"/>
                </a:solidFill>
              </a:defRPr>
            </a:lvl3pPr>
            <a:lvl4pPr>
              <a:defRPr sz="4800">
                <a:solidFill>
                  <a:schemeClr val="accent2"/>
                </a:solidFill>
              </a:defRPr>
            </a:lvl4pPr>
            <a:lvl5pPr>
              <a:defRPr sz="4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41995729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Medium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319066"/>
            <a:ext cx="6845093" cy="5988439"/>
          </a:xfrm>
        </p:spPr>
        <p:txBody>
          <a:bodyPr/>
          <a:lstStyle>
            <a:lvl1pPr>
              <a:spcBef>
                <a:spcPts val="3600"/>
              </a:spcBef>
              <a:defRPr sz="30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36595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319066"/>
            <a:ext cx="6845093" cy="5988439"/>
          </a:xfrm>
        </p:spPr>
        <p:txBody>
          <a:bodyPr/>
          <a:lstStyle>
            <a:lvl1pPr>
              <a:spcBef>
                <a:spcPts val="3600"/>
              </a:spcBef>
              <a:defRPr sz="30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2258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5760" y="319066"/>
            <a:ext cx="6845093" cy="5988439"/>
          </a:xfrm>
        </p:spPr>
        <p:txBody>
          <a:bodyPr/>
          <a:lstStyle>
            <a:lvl1pPr>
              <a:spcBef>
                <a:spcPts val="3600"/>
              </a:spcBef>
              <a:defRPr sz="30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225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secondar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897603"/>
            <a:ext cx="2772000" cy="841248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2778756"/>
            <a:ext cx="2770632" cy="13716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ilde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_PRI_RGB.g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97" y="3904488"/>
            <a:ext cx="1720800" cy="32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3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5760" y="1611313"/>
            <a:ext cx="8412480" cy="4734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0911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0353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2620"/>
            <a:ext cx="8412480" cy="75725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5760" y="295683"/>
            <a:ext cx="841248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65760" y="1611313"/>
            <a:ext cx="8412480" cy="4734292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4712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2620"/>
            <a:ext cx="8412480" cy="75725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5760" y="295683"/>
            <a:ext cx="841248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959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65760" y="295683"/>
            <a:ext cx="5394960" cy="12435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5760" y="1611313"/>
            <a:ext cx="5394960" cy="4735487"/>
          </a:xfr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08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5760" y="295683"/>
            <a:ext cx="841248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2620"/>
            <a:ext cx="8412480" cy="75725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365760" y="1611313"/>
            <a:ext cx="41148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663440" y="1611313"/>
            <a:ext cx="4114800" cy="4735487"/>
          </a:xfrm>
        </p:spPr>
        <p:txBody>
          <a:bodyPr/>
          <a:lstStyle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912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5760" y="295683"/>
            <a:ext cx="41148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2620"/>
            <a:ext cx="4114800" cy="757255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65760" y="1611313"/>
            <a:ext cx="4114800" cy="473378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1067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65760" y="295683"/>
            <a:ext cx="8412480" cy="1244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5760" y="1611313"/>
            <a:ext cx="8412480" cy="47342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Bullet level 4</a:t>
            </a:r>
          </a:p>
        </p:txBody>
      </p:sp>
      <p:sp>
        <p:nvSpPr>
          <p:cNvPr id="6" name="TextBox 5"/>
          <p:cNvSpPr txBox="1"/>
          <p:nvPr/>
        </p:nvSpPr>
        <p:spPr bwMode="gray">
          <a:xfrm>
            <a:off x="365760" y="6481703"/>
            <a:ext cx="457200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fld id="{95CC1D26-A9BD-4BDE-BDD9-08EDBAE96860}" type="slidenum">
              <a:rPr lang="en-US" sz="800" smtClean="0">
                <a:solidFill>
                  <a:srgbClr val="8C8C8C"/>
                </a:solidFill>
              </a:rPr>
              <a:pPr algn="l"/>
              <a:t>‹#›</a:t>
            </a:fld>
            <a:r>
              <a:rPr lang="en-US" sz="800" dirty="0">
                <a:solidFill>
                  <a:srgbClr val="8C8C8C"/>
                </a:solidFill>
              </a:rPr>
              <a:t> / 28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8" r:id="rId3"/>
    <p:sldLayoutId id="2147483680" r:id="rId4"/>
    <p:sldLayoutId id="2147483681" r:id="rId5"/>
    <p:sldLayoutId id="2147483695" r:id="rId6"/>
    <p:sldLayoutId id="2147483679" r:id="rId7"/>
    <p:sldLayoutId id="2147483697" r:id="rId8"/>
    <p:sldLayoutId id="2147483682" r:id="rId9"/>
    <p:sldLayoutId id="2147483698" r:id="rId10"/>
    <p:sldLayoutId id="2147483696" r:id="rId11"/>
    <p:sldLayoutId id="2147483684" r:id="rId12"/>
    <p:sldLayoutId id="2147483691" r:id="rId13"/>
    <p:sldLayoutId id="2147483690" r:id="rId14"/>
    <p:sldLayoutId id="2147483683" r:id="rId15"/>
    <p:sldLayoutId id="2147483692" r:id="rId16"/>
    <p:sldLayoutId id="2147483685" r:id="rId17"/>
    <p:sldLayoutId id="2147483693" r:id="rId18"/>
    <p:sldLayoutId id="2147483694" r:id="rId19"/>
    <p:sldLayoutId id="2147483689" r:id="rId20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SzPct val="25000"/>
        <a:buFont typeface="Arial" panose="020B0604020202020204" pitchFamily="34" charset="0"/>
        <a:buChar char="‏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203200" indent="-203200" algn="l" defTabSz="914400" rtl="0" eaLnBrk="1" latinLnBrk="0" hangingPunct="1">
        <a:spcBef>
          <a:spcPts val="600"/>
        </a:spcBef>
        <a:buClrTx/>
        <a:buSzPct val="100000"/>
        <a:buFont typeface="Arial"/>
        <a:buChar char="•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431800" indent="-203200" algn="l" defTabSz="914400" rtl="0" eaLnBrk="1" latinLnBrk="0" hangingPunct="1">
        <a:spcBef>
          <a:spcPts val="600"/>
        </a:spcBef>
        <a:buClrTx/>
        <a:buSzPct val="100000"/>
        <a:buFont typeface="Arial"/>
        <a:buChar char="−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660400" indent="-203200" algn="l" defTabSz="914400" rtl="0" eaLnBrk="1" latinLnBrk="0" hangingPunct="1">
        <a:spcBef>
          <a:spcPts val="600"/>
        </a:spcBef>
        <a:buClrTx/>
        <a:buSzPct val="100000"/>
        <a:buFont typeface="Arial"/>
        <a:buChar char="◦"/>
        <a:defRPr lang="en-US" sz="1600" kern="1200" baseline="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889000" indent="-203200" algn="l" defTabSz="798513" rtl="0" eaLnBrk="1" latinLnBrk="0" hangingPunct="1">
        <a:spcBef>
          <a:spcPts val="600"/>
        </a:spcBef>
        <a:buClrTx/>
        <a:buSzPct val="100000"/>
        <a:buFont typeface="Arial"/>
        <a:buChar char="−"/>
        <a:tabLst/>
        <a:defRPr lang="en-US" sz="1600" kern="1200" baseline="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dombird9/CMPS111-projec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shTag-PurpleTeam/minix-lottery-scheduler" TargetMode="External"/><Relationship Id="rId3" Type="http://schemas.openxmlformats.org/officeDocument/2006/relationships/hyperlink" Target="https://www.usenix.org/legacy/publications/library/proceedings/osdi/full_papers/waldspurger.pdf" TargetMode="External"/><Relationship Id="rId7" Type="http://schemas.openxmlformats.org/officeDocument/2006/relationships/hyperlink" Target="https://github.com/freedombird9/CMPS111-projec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gosaliajigar/CustomizingMINIX3" TargetMode="External"/><Relationship Id="rId5" Type="http://schemas.openxmlformats.org/officeDocument/2006/relationships/hyperlink" Target="http://www.minix3.org/docs/scheduling/report.pdf" TargetMode="External"/><Relationship Id="rId4" Type="http://schemas.openxmlformats.org/officeDocument/2006/relationships/hyperlink" Target="https://www.minix3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760" y="1897603"/>
            <a:ext cx="7563589" cy="842400"/>
          </a:xfrm>
        </p:spPr>
        <p:txBody>
          <a:bodyPr anchor="t"/>
          <a:lstStyle/>
          <a:p>
            <a:pPr lvl="0">
              <a:spcBef>
                <a:spcPts val="0"/>
              </a:spcBef>
            </a:pPr>
            <a:r>
              <a:rPr lang="en-US" dirty="0"/>
              <a:t>Proof of Concept of Lottery Scheduling</a:t>
            </a:r>
            <a:br>
              <a:rPr lang="en-US" dirty="0"/>
            </a:br>
            <a:br>
              <a:rPr lang="en-US" dirty="0">
                <a:solidFill>
                  <a:srgbClr val="81BC00"/>
                </a:solidFill>
              </a:rPr>
            </a:br>
            <a:r>
              <a:rPr lang="en-US" dirty="0">
                <a:solidFill>
                  <a:srgbClr val="81BC00"/>
                </a:solidFill>
              </a:rPr>
              <a:t>Machida Hiroaki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820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At 3.1.7 release, Process Scheduler was separated from the kernel for easy customization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Change niceness (As-is)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182700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Message flow of changing niceness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7F10A1-E7A1-634D-A617-342F02B30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04334"/>
              </p:ext>
            </p:extLst>
          </p:nvPr>
        </p:nvGraphicFramePr>
        <p:xfrm>
          <a:off x="308011" y="2163890"/>
          <a:ext cx="3623313" cy="4039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13">
                  <a:extLst>
                    <a:ext uri="{9D8B030D-6E8A-4147-A177-3AD203B41FA5}">
                      <a16:colId xmlns:a16="http://schemas.microsoft.com/office/drawing/2014/main" val="3705420080"/>
                    </a:ext>
                  </a:extLst>
                </a:gridCol>
                <a:gridCol w="3348000">
                  <a:extLst>
                    <a:ext uri="{9D8B030D-6E8A-4147-A177-3AD203B41FA5}">
                      <a16:colId xmlns:a16="http://schemas.microsoft.com/office/drawing/2014/main" val="3416726903"/>
                    </a:ext>
                  </a:extLst>
                </a:gridCol>
              </a:tblGrid>
              <a:tr h="526835"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90393"/>
                  </a:ext>
                </a:extLst>
              </a:tr>
              <a:tr h="87805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882596"/>
                  </a:ext>
                </a:extLst>
              </a:tr>
              <a:tr h="87805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70927"/>
                  </a:ext>
                </a:extLst>
              </a:tr>
              <a:tr h="87805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74645"/>
                  </a:ext>
                </a:extLst>
              </a:tr>
              <a:tr h="87805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13186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590467E-5969-EA44-8CF5-D3B414684B01}"/>
              </a:ext>
            </a:extLst>
          </p:cNvPr>
          <p:cNvGrpSpPr/>
          <p:nvPr/>
        </p:nvGrpSpPr>
        <p:grpSpPr>
          <a:xfrm>
            <a:off x="687800" y="2725479"/>
            <a:ext cx="3981963" cy="3458347"/>
            <a:chOff x="687800" y="2597924"/>
            <a:chExt cx="3981963" cy="169622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F948740-0D13-1D44-85CA-3F9284851A7A}"/>
                </a:ext>
              </a:extLst>
            </p:cNvPr>
            <p:cNvSpPr/>
            <p:nvPr/>
          </p:nvSpPr>
          <p:spPr bwMode="gray">
            <a:xfrm>
              <a:off x="727884" y="3046177"/>
              <a:ext cx="852941" cy="360000"/>
            </a:xfrm>
            <a:prstGeom prst="roundRect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4F36E78-A8CA-4141-973F-BB48B338BD14}"/>
                </a:ext>
              </a:extLst>
            </p:cNvPr>
            <p:cNvSpPr/>
            <p:nvPr/>
          </p:nvSpPr>
          <p:spPr bwMode="gray">
            <a:xfrm>
              <a:off x="2960126" y="3046177"/>
              <a:ext cx="852941" cy="360000"/>
            </a:xfrm>
            <a:prstGeom prst="roundRect">
              <a:avLst/>
            </a:prstGeom>
            <a:ln w="38100">
              <a:solidFill>
                <a:srgbClr val="002776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36000" tIns="88900" rIns="360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SCHED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5FD80D1-2847-4E4A-8075-E9EE370FE648}"/>
                </a:ext>
              </a:extLst>
            </p:cNvPr>
            <p:cNvSpPr/>
            <p:nvPr/>
          </p:nvSpPr>
          <p:spPr bwMode="gray">
            <a:xfrm>
              <a:off x="1838194" y="2604543"/>
              <a:ext cx="905008" cy="360000"/>
            </a:xfrm>
            <a:prstGeom prst="roundRect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User</a:t>
              </a:r>
            </a:p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6AB63B-F139-CD48-8349-71EC11490AEE}"/>
                </a:ext>
              </a:extLst>
            </p:cNvPr>
            <p:cNvSpPr/>
            <p:nvPr/>
          </p:nvSpPr>
          <p:spPr bwMode="gray">
            <a:xfrm>
              <a:off x="687800" y="3906769"/>
              <a:ext cx="3156183" cy="360000"/>
            </a:xfrm>
            <a:prstGeom prst="roundRect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Kernel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B721F51-6A09-3343-B6FC-B594F2216D63}"/>
                </a:ext>
              </a:extLst>
            </p:cNvPr>
            <p:cNvSpPr/>
            <p:nvPr/>
          </p:nvSpPr>
          <p:spPr>
            <a:xfrm>
              <a:off x="3960963" y="2597924"/>
              <a:ext cx="190086" cy="1262876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25426D5F-1006-FA4D-85E8-7D9AC0C20F47}"/>
                </a:ext>
              </a:extLst>
            </p:cNvPr>
            <p:cNvSpPr/>
            <p:nvPr/>
          </p:nvSpPr>
          <p:spPr>
            <a:xfrm>
              <a:off x="3965013" y="3886200"/>
              <a:ext cx="190086" cy="407950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654680-F6C6-8147-B822-F83EEA1EAFA9}"/>
                </a:ext>
              </a:extLst>
            </p:cNvPr>
            <p:cNvSpPr txBox="1"/>
            <p:nvPr/>
          </p:nvSpPr>
          <p:spPr>
            <a:xfrm>
              <a:off x="4125528" y="3131355"/>
              <a:ext cx="544235" cy="2113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2776"/>
                </a:buClr>
              </a:pPr>
              <a:r>
                <a:rPr lang="en-US" sz="1400" dirty="0">
                  <a:solidFill>
                    <a:schemeClr val="tx2"/>
                  </a:solidFill>
                </a:rPr>
                <a:t>User mode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B40216-826F-0649-A5EE-A10190956276}"/>
                </a:ext>
              </a:extLst>
            </p:cNvPr>
            <p:cNvSpPr txBox="1"/>
            <p:nvPr/>
          </p:nvSpPr>
          <p:spPr>
            <a:xfrm>
              <a:off x="4122549" y="3967691"/>
              <a:ext cx="544235" cy="2113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002776"/>
                </a:buClr>
              </a:pPr>
              <a:r>
                <a:rPr lang="en-US" sz="1400" dirty="0">
                  <a:solidFill>
                    <a:schemeClr val="tx2"/>
                  </a:solidFill>
                </a:rPr>
                <a:t>Kernel mode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5413EF-235B-324D-A3E3-5CBDCF962600}"/>
                </a:ext>
              </a:extLst>
            </p:cNvPr>
            <p:cNvCxnSpPr>
              <a:cxnSpLocks/>
              <a:stCxn id="15" idx="2"/>
              <a:endCxn id="11" idx="3"/>
            </p:cNvCxnSpPr>
            <p:nvPr/>
          </p:nvCxnSpPr>
          <p:spPr>
            <a:xfrm flipH="1">
              <a:off x="1580825" y="2964543"/>
              <a:ext cx="709873" cy="26163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38B11CC-6964-654E-9B00-B167EEF565BA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1580825" y="3226177"/>
              <a:ext cx="1379301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ACE59D-9F73-584C-BF4F-6627B6B81AAA}"/>
                </a:ext>
              </a:extLst>
            </p:cNvPr>
            <p:cNvCxnSpPr/>
            <p:nvPr/>
          </p:nvCxnSpPr>
          <p:spPr>
            <a:xfrm>
              <a:off x="3537527" y="3401495"/>
              <a:ext cx="0" cy="505274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A06B2F-4274-5740-B68D-51D71EEFD90E}"/>
                </a:ext>
              </a:extLst>
            </p:cNvPr>
            <p:cNvSpPr txBox="1"/>
            <p:nvPr/>
          </p:nvSpPr>
          <p:spPr>
            <a:xfrm>
              <a:off x="1663399" y="2951697"/>
              <a:ext cx="132792" cy="10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2776"/>
                </a:buClr>
              </a:pPr>
              <a:r>
                <a:rPr lang="en-US" sz="1400" dirty="0"/>
                <a:t>1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36D332-4A28-B84B-860B-507CC39A7960}"/>
                </a:ext>
              </a:extLst>
            </p:cNvPr>
            <p:cNvSpPr txBox="1"/>
            <p:nvPr/>
          </p:nvSpPr>
          <p:spPr>
            <a:xfrm>
              <a:off x="2186658" y="3223821"/>
              <a:ext cx="132792" cy="10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2776"/>
                </a:buClr>
              </a:pPr>
              <a:r>
                <a:rPr lang="en-US" sz="1400" dirty="0"/>
                <a:t>2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6EE4F89-EFE0-4947-922C-13CE3628D538}"/>
              </a:ext>
            </a:extLst>
          </p:cNvPr>
          <p:cNvSpPr/>
          <p:nvPr/>
        </p:nvSpPr>
        <p:spPr>
          <a:xfrm>
            <a:off x="4572000" y="1965501"/>
            <a:ext cx="42062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user process invokes the </a:t>
            </a:r>
            <a:r>
              <a:rPr lang="en-US" i="1" dirty="0" err="1"/>
              <a:t>setpriority</a:t>
            </a:r>
            <a:r>
              <a:rPr lang="en-US" dirty="0"/>
              <a:t> system routine, which sends a message to PM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PM will look up the scheduler for this particular process and send a message to SCHED with the new value.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 will validate this new nice level and may choose to alter this process’ priority or quantum. In that case, the kernel will be notified with </a:t>
            </a:r>
            <a:r>
              <a:rPr lang="en-US" i="1" dirty="0" err="1"/>
              <a:t>sys_schedule</a:t>
            </a:r>
            <a:r>
              <a:rPr lang="en-US" dirty="0"/>
              <a:t>. Once SCHED replies to PM, PM will store the new nice value locally and can serve </a:t>
            </a:r>
            <a:r>
              <a:rPr lang="en-US" i="1" dirty="0" err="1"/>
              <a:t>getpriority</a:t>
            </a:r>
            <a:r>
              <a:rPr lang="en-US" dirty="0"/>
              <a:t> requests without contacting SCHED.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3A8F94-1C92-AF40-9A98-0A72CF6BDB49}"/>
              </a:ext>
            </a:extLst>
          </p:cNvPr>
          <p:cNvSpPr txBox="1"/>
          <p:nvPr/>
        </p:nvSpPr>
        <p:spPr>
          <a:xfrm>
            <a:off x="2024265" y="4656230"/>
            <a:ext cx="14414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buClr>
                <a:srgbClr val="002776"/>
              </a:buClr>
            </a:pPr>
            <a:r>
              <a:rPr lang="en-US" sz="1400" dirty="0">
                <a:solidFill>
                  <a:schemeClr val="tx2"/>
                </a:solidFill>
              </a:rPr>
              <a:t>3</a:t>
            </a:r>
          </a:p>
          <a:p>
            <a:pPr algn="r">
              <a:buClr>
                <a:srgbClr val="002776"/>
              </a:buClr>
            </a:pPr>
            <a:r>
              <a:rPr lang="en-US" sz="1400" dirty="0" err="1">
                <a:solidFill>
                  <a:schemeClr val="tx2"/>
                </a:solidFill>
              </a:rPr>
              <a:t>sys_schedule</a:t>
            </a:r>
            <a:r>
              <a:rPr lang="en-US" sz="14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859614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SCHED uses the following methods to handle messages from the Process Manager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SCHED(As-is)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182700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sched/</a:t>
            </a:r>
            <a:r>
              <a:rPr lang="en-US" dirty="0" err="1">
                <a:solidFill>
                  <a:schemeClr val="tx2"/>
                </a:solidFill>
              </a:rPr>
              <a:t>schedule.c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FB009-DE2C-994C-BAFF-1CAEBAE2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4" y="2104000"/>
            <a:ext cx="3526651" cy="42539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1ED5F7-F619-BB46-9056-1F7CD569AE9E}"/>
              </a:ext>
            </a:extLst>
          </p:cNvPr>
          <p:cNvSpPr txBox="1"/>
          <p:nvPr/>
        </p:nvSpPr>
        <p:spPr>
          <a:xfrm>
            <a:off x="4151049" y="2306442"/>
            <a:ext cx="4627191" cy="3908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 err="1"/>
              <a:t>do_noquantum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Called on behalf of process' that run out of quantum</a:t>
            </a:r>
          </a:p>
          <a:p>
            <a:pPr marL="296863" indent="-296863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do_stop_scheduling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Request to start scheduling a proc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do_start_scheduling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Request to stop scheduling a proc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do_nice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Request to change the nice level on a proc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Init_scheduling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Called from </a:t>
            </a:r>
            <a:r>
              <a:rPr lang="en-US" dirty="0" err="1"/>
              <a:t>main.c</a:t>
            </a:r>
            <a:r>
              <a:rPr lang="en-US" dirty="0"/>
              <a:t> to set up/prepare scheduling</a:t>
            </a:r>
            <a:endParaRPr lang="en-US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3EDF82-04CB-1D46-B4F5-286959639081}"/>
              </a:ext>
            </a:extLst>
          </p:cNvPr>
          <p:cNvCxnSpPr>
            <a:cxnSpLocks/>
          </p:cNvCxnSpPr>
          <p:nvPr/>
        </p:nvCxnSpPr>
        <p:spPr>
          <a:xfrm flipH="1">
            <a:off x="3223647" y="2448732"/>
            <a:ext cx="927403" cy="282069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441775-26C0-B448-8C31-34BC26DCDAD7}"/>
              </a:ext>
            </a:extLst>
          </p:cNvPr>
          <p:cNvCxnSpPr>
            <a:cxnSpLocks/>
          </p:cNvCxnSpPr>
          <p:nvPr/>
        </p:nvCxnSpPr>
        <p:spPr>
          <a:xfrm flipH="1">
            <a:off x="3595607" y="3332136"/>
            <a:ext cx="573438" cy="216976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0FEA50-7473-9C4C-9D21-F772ED0C9EDF}"/>
              </a:ext>
            </a:extLst>
          </p:cNvPr>
          <p:cNvCxnSpPr>
            <a:cxnSpLocks/>
          </p:cNvCxnSpPr>
          <p:nvPr/>
        </p:nvCxnSpPr>
        <p:spPr>
          <a:xfrm flipH="1">
            <a:off x="3642102" y="3975316"/>
            <a:ext cx="508947" cy="175905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B1D38-BB76-0C40-8B5A-609069813415}"/>
              </a:ext>
            </a:extLst>
          </p:cNvPr>
          <p:cNvCxnSpPr>
            <a:cxnSpLocks/>
          </p:cNvCxnSpPr>
          <p:nvPr/>
        </p:nvCxnSpPr>
        <p:spPr>
          <a:xfrm flipH="1">
            <a:off x="2727702" y="4602998"/>
            <a:ext cx="1423347" cy="1363849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3F1207-798A-ED48-A95B-D8FFC7CC2EE6}"/>
              </a:ext>
            </a:extLst>
          </p:cNvPr>
          <p:cNvCxnSpPr>
            <a:cxnSpLocks/>
          </p:cNvCxnSpPr>
          <p:nvPr/>
        </p:nvCxnSpPr>
        <p:spPr>
          <a:xfrm flipH="1">
            <a:off x="2960176" y="5483774"/>
            <a:ext cx="1190873" cy="70005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3426300-4AE0-684F-A07A-0209BB074D59}"/>
              </a:ext>
            </a:extLst>
          </p:cNvPr>
          <p:cNvSpPr/>
          <p:nvPr/>
        </p:nvSpPr>
        <p:spPr bwMode="gray">
          <a:xfrm>
            <a:off x="4353790" y="2282964"/>
            <a:ext cx="4424450" cy="88331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32D562-DE02-5645-A91A-9EE8540C544C}"/>
              </a:ext>
            </a:extLst>
          </p:cNvPr>
          <p:cNvSpPr/>
          <p:nvPr/>
        </p:nvSpPr>
        <p:spPr bwMode="gray">
          <a:xfrm>
            <a:off x="4353790" y="3800753"/>
            <a:ext cx="4424450" cy="1535522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603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SCHED assigns as many tickets to processes as specified by nice, and does the lottery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Lottery Scheduling implementation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2049717" y="1974850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sched/</a:t>
            </a:r>
            <a:r>
              <a:rPr lang="en-US" dirty="0" err="1">
                <a:solidFill>
                  <a:schemeClr val="tx2"/>
                </a:solidFill>
              </a:rPr>
              <a:t>schedule.c#do_nice</a:t>
            </a:r>
            <a:r>
              <a:rPr lang="en-US" dirty="0">
                <a:solidFill>
                  <a:schemeClr val="tx2"/>
                </a:solidFill>
              </a:rPr>
              <a:t>()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45F1F3-ED4C-1146-86E8-06069622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17" y="2306442"/>
            <a:ext cx="5044565" cy="4064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ACA57C-A133-F745-93F2-E91BDFC7DE64}"/>
              </a:ext>
            </a:extLst>
          </p:cNvPr>
          <p:cNvSpPr/>
          <p:nvPr/>
        </p:nvSpPr>
        <p:spPr bwMode="gray">
          <a:xfrm flipV="1">
            <a:off x="2566657" y="6100896"/>
            <a:ext cx="1576800" cy="144000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780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SCHED assigns as many tickets to processes as specified by nice, and does the lottery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Lottery Scheduling implementation 2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88B15EB-F2F7-8647-B264-62D04232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70" y="2306442"/>
            <a:ext cx="6399659" cy="40514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F79FC5-C1D6-2D43-B36D-E5DA8DB050F9}"/>
              </a:ext>
            </a:extLst>
          </p:cNvPr>
          <p:cNvSpPr txBox="1"/>
          <p:nvPr/>
        </p:nvSpPr>
        <p:spPr>
          <a:xfrm>
            <a:off x="1372170" y="2029443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sched/</a:t>
            </a:r>
            <a:r>
              <a:rPr lang="en-US" dirty="0" err="1">
                <a:solidFill>
                  <a:schemeClr val="tx2"/>
                </a:solidFill>
              </a:rPr>
              <a:t>schedule.c#lottery</a:t>
            </a:r>
            <a:r>
              <a:rPr lang="en-US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47B7-5E07-CF4A-B8A9-96EAC4EE9329}"/>
              </a:ext>
            </a:extLst>
          </p:cNvPr>
          <p:cNvSpPr/>
          <p:nvPr/>
        </p:nvSpPr>
        <p:spPr bwMode="gray">
          <a:xfrm flipV="1">
            <a:off x="3246390" y="5339774"/>
            <a:ext cx="1576800" cy="144000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96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78487" y="2959508"/>
            <a:ext cx="1587026" cy="46949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776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0050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A607-A1F1-564F-BF79-3CB9145FE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5079203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72438-0BEA-314E-8341-DCA3EBFC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1" y="4509041"/>
            <a:ext cx="4096800" cy="2201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Lottery Scheduling successfully assigns tickets to processes and do the lottery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Result: Same niceness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678486" y="1788869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Command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8869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longrun1.c implementation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D94FC-3194-3240-8A3E-6AC02DAC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14" y="2141420"/>
            <a:ext cx="3871890" cy="456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2E7DA6-FE00-0E48-8EF4-1478BBF1AA33}"/>
              </a:ext>
            </a:extLst>
          </p:cNvPr>
          <p:cNvSpPr txBox="1"/>
          <p:nvPr/>
        </p:nvSpPr>
        <p:spPr>
          <a:xfrm>
            <a:off x="4660901" y="2037352"/>
            <a:ext cx="4096800" cy="811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sz="1200" dirty="0"/>
              <a:t>nice -n 10 ./</a:t>
            </a:r>
            <a:r>
              <a:rPr lang="en-US" sz="1200" dirty="0" err="1"/>
              <a:t>a.out</a:t>
            </a:r>
            <a:r>
              <a:rPr lang="en-US" sz="1200" dirty="0"/>
              <a:t> a7 100 30000 &gt;&gt; /var/log/messages &amp; nice -n 10 ./</a:t>
            </a:r>
            <a:r>
              <a:rPr lang="en-US" sz="1200" dirty="0" err="1"/>
              <a:t>a.out</a:t>
            </a:r>
            <a:r>
              <a:rPr lang="en-US" sz="1200" dirty="0"/>
              <a:t> b7 100 30000 &gt;&gt; /var/log/messages &amp; nice -n 10 ./</a:t>
            </a:r>
            <a:r>
              <a:rPr lang="en-US" sz="1200" dirty="0" err="1"/>
              <a:t>a.out</a:t>
            </a:r>
            <a:r>
              <a:rPr lang="en-US" sz="1200" dirty="0"/>
              <a:t> c7 100 30000 &gt;&gt; /var/log/messages &amp; nice -n 10 ./</a:t>
            </a:r>
            <a:r>
              <a:rPr lang="en-US" sz="1200" dirty="0" err="1"/>
              <a:t>a.out</a:t>
            </a:r>
            <a:r>
              <a:rPr lang="en-US" sz="1200" dirty="0"/>
              <a:t> d7 100 30000 &gt;&gt; /var/log/messages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B5BE9F-BA5D-C141-8520-30714EFF9CEA}"/>
              </a:ext>
            </a:extLst>
          </p:cNvPr>
          <p:cNvSpPr txBox="1"/>
          <p:nvPr/>
        </p:nvSpPr>
        <p:spPr>
          <a:xfrm>
            <a:off x="4678486" y="28860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/var/log/messages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CBED67-76E9-854E-97CC-5B9855368BAD}"/>
              </a:ext>
            </a:extLst>
          </p:cNvPr>
          <p:cNvSpPr txBox="1"/>
          <p:nvPr/>
        </p:nvSpPr>
        <p:spPr>
          <a:xfrm>
            <a:off x="4678486" y="4193481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Progress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2BACE-51B4-3D42-BDF0-D3EFEE5F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1" y="3170458"/>
            <a:ext cx="4096800" cy="1030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5A06B1-7172-9443-8D78-AE6ED20A2AFA}"/>
              </a:ext>
            </a:extLst>
          </p:cNvPr>
          <p:cNvSpPr/>
          <p:nvPr/>
        </p:nvSpPr>
        <p:spPr bwMode="gray">
          <a:xfrm>
            <a:off x="4678475" y="3225964"/>
            <a:ext cx="4096800" cy="1327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706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6AE61-7E55-5543-8E72-9E29288D0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1" y="4509041"/>
            <a:ext cx="4096800" cy="2201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Lottery Scheduling done based on the number of tickets as well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Result: Different niceness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678486" y="1788869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Command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8869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longrun1.c implementation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AD94FC-3194-3240-8A3E-6AC02DAC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14" y="2141420"/>
            <a:ext cx="3871890" cy="456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2E7DA6-FE00-0E48-8EF4-1478BBF1AA33}"/>
              </a:ext>
            </a:extLst>
          </p:cNvPr>
          <p:cNvSpPr txBox="1"/>
          <p:nvPr/>
        </p:nvSpPr>
        <p:spPr>
          <a:xfrm>
            <a:off x="4660901" y="2037352"/>
            <a:ext cx="4096800" cy="811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sz="1200" dirty="0"/>
              <a:t>nice -n 1 ./</a:t>
            </a:r>
            <a:r>
              <a:rPr lang="en-US" sz="1200" dirty="0" err="1"/>
              <a:t>a.out</a:t>
            </a:r>
            <a:r>
              <a:rPr lang="en-US" sz="1200" dirty="0"/>
              <a:t> a6 100 30000 &gt;&gt; /var/log/messages &amp; </a:t>
            </a:r>
          </a:p>
          <a:p>
            <a:pPr>
              <a:buClr>
                <a:srgbClr val="002776"/>
              </a:buClr>
            </a:pPr>
            <a:r>
              <a:rPr lang="en-US" sz="1200" dirty="0"/>
              <a:t>nice -n 1 ./</a:t>
            </a:r>
            <a:r>
              <a:rPr lang="en-US" sz="1200" dirty="0" err="1"/>
              <a:t>a.out</a:t>
            </a:r>
            <a:r>
              <a:rPr lang="en-US" sz="1200" dirty="0"/>
              <a:t> b6 100 30000 &gt;&gt; /var/log/messages &amp; </a:t>
            </a:r>
          </a:p>
          <a:p>
            <a:pPr>
              <a:buClr>
                <a:srgbClr val="002776"/>
              </a:buClr>
            </a:pPr>
            <a:r>
              <a:rPr lang="en-US" sz="1200" dirty="0"/>
              <a:t>nice -n 1 ./</a:t>
            </a:r>
            <a:r>
              <a:rPr lang="en-US" sz="1200" dirty="0" err="1"/>
              <a:t>a.out</a:t>
            </a:r>
            <a:r>
              <a:rPr lang="en-US" sz="1200" dirty="0"/>
              <a:t> c6 100 30000 &gt;&gt; /var/log/messages &amp; </a:t>
            </a:r>
          </a:p>
          <a:p>
            <a:pPr>
              <a:buClr>
                <a:srgbClr val="002776"/>
              </a:buClr>
            </a:pPr>
            <a:r>
              <a:rPr lang="en-US" sz="1200" dirty="0"/>
              <a:t>nice -n 15 ./</a:t>
            </a:r>
            <a:r>
              <a:rPr lang="en-US" sz="1200" dirty="0" err="1"/>
              <a:t>a.out</a:t>
            </a:r>
            <a:r>
              <a:rPr lang="en-US" sz="1200" dirty="0"/>
              <a:t> d6 100 30000 &gt;&gt; /var/log/messages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B5BE9F-BA5D-C141-8520-30714EFF9CEA}"/>
              </a:ext>
            </a:extLst>
          </p:cNvPr>
          <p:cNvSpPr txBox="1"/>
          <p:nvPr/>
        </p:nvSpPr>
        <p:spPr>
          <a:xfrm>
            <a:off x="4678486" y="28860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/var/log/messages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CBED67-76E9-854E-97CC-5B9855368BAD}"/>
              </a:ext>
            </a:extLst>
          </p:cNvPr>
          <p:cNvSpPr txBox="1"/>
          <p:nvPr/>
        </p:nvSpPr>
        <p:spPr>
          <a:xfrm>
            <a:off x="4678486" y="4218195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Progress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68DEF-EE46-354E-B553-E0FF667FF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1" y="3179528"/>
            <a:ext cx="4096800" cy="9768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5A06B1-7172-9443-8D78-AE6ED20A2AFA}"/>
              </a:ext>
            </a:extLst>
          </p:cNvPr>
          <p:cNvSpPr/>
          <p:nvPr/>
        </p:nvSpPr>
        <p:spPr bwMode="gray">
          <a:xfrm>
            <a:off x="7423278" y="3188680"/>
            <a:ext cx="720000" cy="136800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709D3D-2865-F047-AFFC-18AA33E53E6D}"/>
              </a:ext>
            </a:extLst>
          </p:cNvPr>
          <p:cNvSpPr/>
          <p:nvPr/>
        </p:nvSpPr>
        <p:spPr bwMode="gray">
          <a:xfrm>
            <a:off x="6441742" y="4738323"/>
            <a:ext cx="470963" cy="365939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92DB4-377E-9942-B2DE-3B317835B267}"/>
              </a:ext>
            </a:extLst>
          </p:cNvPr>
          <p:cNvSpPr/>
          <p:nvPr/>
        </p:nvSpPr>
        <p:spPr bwMode="gray">
          <a:xfrm>
            <a:off x="5171742" y="2621036"/>
            <a:ext cx="246925" cy="181431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5638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A607-A1F1-564F-BF79-3CB9145FE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6593111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Needed to choose an open source operating system to implement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1: Choose 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3287237" y="17893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Evaluation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9322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316332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283099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4249866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2956519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3923286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ADC616C-A39C-A44A-BF63-B6EE8C5285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717540"/>
                  </p:ext>
                </p:extLst>
              </p:nvPr>
            </p:nvGraphicFramePr>
            <p:xfrm>
              <a:off x="3287237" y="2176976"/>
              <a:ext cx="5480820" cy="2754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1092">
                      <a:extLst>
                        <a:ext uri="{9D8B030D-6E8A-4147-A177-3AD203B41FA5}">
                          <a16:colId xmlns:a16="http://schemas.microsoft.com/office/drawing/2014/main" val="2174484269"/>
                        </a:ext>
                      </a:extLst>
                    </a:gridCol>
                    <a:gridCol w="3099728">
                      <a:extLst>
                        <a:ext uri="{9D8B030D-6E8A-4147-A177-3AD203B41FA5}">
                          <a16:colId xmlns:a16="http://schemas.microsoft.com/office/drawing/2014/main" val="67961389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906270040"/>
                        </a:ext>
                      </a:extLst>
                    </a:gridCol>
                  </a:tblGrid>
                  <a:tr h="3347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Comment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Result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273767"/>
                      </a:ext>
                    </a:extLst>
                  </a:tr>
                  <a:tr h="585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Minix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u="sng" dirty="0">
                              <a:solidFill>
                                <a:schemeClr val="tx1"/>
                              </a:solidFill>
                            </a:rPr>
                            <a:t>Very light, easy to build.</a:t>
                          </a:r>
                        </a:p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u="sng" dirty="0">
                              <a:solidFill>
                                <a:schemeClr val="tx1"/>
                              </a:solidFill>
                            </a:rPr>
                            <a:t>Lot of reference info.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7231073"/>
                      </a:ext>
                    </a:extLst>
                  </a:tr>
                  <a:tr h="585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Already implemented.</a:t>
                          </a:r>
                        </a:p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Not much of information.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✕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7071334"/>
                      </a:ext>
                    </a:extLst>
                  </a:tr>
                  <a:tr h="554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Linux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Too heavy, hard to build.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✕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2112603"/>
                      </a:ext>
                    </a:extLst>
                  </a:tr>
                  <a:tr h="554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OpenBSD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Too heavy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✕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613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ADC616C-A39C-A44A-BF63-B6EE8C5285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717540"/>
                  </p:ext>
                </p:extLst>
              </p:nvPr>
            </p:nvGraphicFramePr>
            <p:xfrm>
              <a:off x="3287237" y="2176976"/>
              <a:ext cx="5480820" cy="2754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1092">
                      <a:extLst>
                        <a:ext uri="{9D8B030D-6E8A-4147-A177-3AD203B41FA5}">
                          <a16:colId xmlns:a16="http://schemas.microsoft.com/office/drawing/2014/main" val="2174484269"/>
                        </a:ext>
                      </a:extLst>
                    </a:gridCol>
                    <a:gridCol w="3099728">
                      <a:extLst>
                        <a:ext uri="{9D8B030D-6E8A-4147-A177-3AD203B41FA5}">
                          <a16:colId xmlns:a16="http://schemas.microsoft.com/office/drawing/2014/main" val="679613896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90627004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Comment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/>
                              </a:solidFill>
                            </a:rPr>
                            <a:t>Result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7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027376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chemeClr val="tx1"/>
                              </a:solidFill>
                            </a:rPr>
                            <a:t>Minix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u="sng" dirty="0">
                              <a:solidFill>
                                <a:schemeClr val="tx1"/>
                              </a:solidFill>
                            </a:rPr>
                            <a:t>Very light, easy to build.</a:t>
                          </a:r>
                        </a:p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u="sng" dirty="0">
                              <a:solidFill>
                                <a:schemeClr val="tx1"/>
                              </a:solidFill>
                            </a:rPr>
                            <a:t>Lot of reference info.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9412" t="-60784" b="-2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2310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Mach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Already implemented.</a:t>
                          </a:r>
                        </a:p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Not much of information.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9412" t="-164000" b="-1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7071334"/>
                      </a:ext>
                    </a:extLst>
                  </a:tr>
                  <a:tr h="554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Linux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Too heavy, hard to build.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9412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2112603"/>
                      </a:ext>
                    </a:extLst>
                  </a:tr>
                  <a:tr h="554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OpenBSD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Wingdings" pitchFamily="2" charset="2"/>
                            <a:buChar char="ü"/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Too heavy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9412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86130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0EE1FED-EE8A-B842-BF80-DC487B01783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EB7F5-AF35-A347-A875-F0839EF71F30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Chose </a:t>
            </a:r>
            <a:r>
              <a:rPr lang="en-US" dirty="0" err="1">
                <a:solidFill>
                  <a:schemeClr val="tx2"/>
                </a:solidFill>
              </a:rPr>
              <a:t>Minix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9299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Contents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96415"/>
              </p:ext>
            </p:extLst>
          </p:nvPr>
        </p:nvGraphicFramePr>
        <p:xfrm>
          <a:off x="457200" y="1090597"/>
          <a:ext cx="8229599" cy="3109930"/>
        </p:xfrm>
        <a:graphic>
          <a:graphicData uri="http://schemas.openxmlformats.org/drawingml/2006/table">
            <a:tbl>
              <a:tblPr/>
              <a:tblGrid>
                <a:gridCol w="8229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198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Abstract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98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98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98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986">
                <a:tc>
                  <a:txBody>
                    <a:bodyPr/>
                    <a:lstStyle/>
                    <a:p>
                      <a:pPr marL="290513" marR="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10081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Encountered a VirtualBox bug that the hard disk image cannot be created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2: VirtualBox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3287237" y="17893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Bug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9322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316332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283099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4249866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2956519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3923286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EE1FED-EE8A-B842-BF80-DC487B01783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EB7F5-AF35-A347-A875-F0839EF71F30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Searched a forum, that took some time, and specified the disk size by bytes.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3EB92E-DD65-2A44-BBEF-B46C6A45F47A}"/>
              </a:ext>
            </a:extLst>
          </p:cNvPr>
          <p:cNvGrpSpPr/>
          <p:nvPr/>
        </p:nvGrpSpPr>
        <p:grpSpPr>
          <a:xfrm>
            <a:off x="3621349" y="1981269"/>
            <a:ext cx="4858703" cy="3587558"/>
            <a:chOff x="3961885" y="2085054"/>
            <a:chExt cx="3530751" cy="2711186"/>
          </a:xfrm>
        </p:grpSpPr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16DFCB4-613E-6E49-A87D-4ABAF005B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885" y="2085054"/>
              <a:ext cx="3530751" cy="271118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EE0302-CA56-D14D-A0B5-EB9EA7103C11}"/>
                </a:ext>
              </a:extLst>
            </p:cNvPr>
            <p:cNvSpPr/>
            <p:nvPr/>
          </p:nvSpPr>
          <p:spPr bwMode="gray">
            <a:xfrm>
              <a:off x="4937056" y="2306442"/>
              <a:ext cx="1591066" cy="737700"/>
            </a:xfrm>
            <a:prstGeom prst="rect">
              <a:avLst/>
            </a:prstGeom>
            <a:noFill/>
            <a:ln w="38100" algn="ctr">
              <a:solidFill>
                <a:srgbClr val="002776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7407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Cannot make the index with Remote System Explorer on Eclipse, neither run debug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3: Development environment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3287237" y="17893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Challenge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9322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316332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283099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4249866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2956519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3923286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EE1FED-EE8A-B842-BF80-DC487B01783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EB7F5-AF35-A347-A875-F0839EF71F30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Copy the sources into my local and check the codes.</a:t>
            </a:r>
          </a:p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Put </a:t>
            </a:r>
            <a:r>
              <a:rPr lang="en-US" dirty="0" err="1">
                <a:solidFill>
                  <a:schemeClr val="tx2"/>
                </a:solidFill>
              </a:rPr>
              <a:t>printf</a:t>
            </a:r>
            <a:r>
              <a:rPr lang="en-US" dirty="0">
                <a:solidFill>
                  <a:schemeClr val="tx2"/>
                </a:solidFill>
              </a:rPr>
              <a:t>() function into codes and see if the program works.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45373-77D4-754B-8428-F6936953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35" y="2470583"/>
            <a:ext cx="5114373" cy="23691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CB3691-AF9A-3E48-8062-A14996F54E51}"/>
              </a:ext>
            </a:extLst>
          </p:cNvPr>
          <p:cNvSpPr/>
          <p:nvPr/>
        </p:nvSpPr>
        <p:spPr bwMode="gray">
          <a:xfrm>
            <a:off x="5436916" y="4351663"/>
            <a:ext cx="2863021" cy="361014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8620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Reference project from UCSC didn’t work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4: </a:t>
            </a:r>
            <a:r>
              <a:rPr lang="en-US" sz="2400" dirty="0" err="1">
                <a:solidFill>
                  <a:srgbClr val="81BC01"/>
                </a:solidFill>
              </a:rPr>
              <a:t>Rereference</a:t>
            </a:r>
            <a:r>
              <a:rPr lang="en-US" sz="2400" dirty="0">
                <a:solidFill>
                  <a:srgbClr val="81BC01"/>
                </a:solidFill>
              </a:rPr>
              <a:t> project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9322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316332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283099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4249866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2956519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3923286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EE1FED-EE8A-B842-BF80-DC487B01783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EB7F5-AF35-A347-A875-F0839EF71F30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Find other reference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34A65F-9363-BF47-982E-31CA597576B2}"/>
              </a:ext>
            </a:extLst>
          </p:cNvPr>
          <p:cNvSpPr/>
          <p:nvPr/>
        </p:nvSpPr>
        <p:spPr>
          <a:xfrm>
            <a:off x="3515717" y="4710229"/>
            <a:ext cx="5262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https://github.com/freedombird9/CMPS111-project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E2041-1EAF-4149-844E-293A72BD9FF4}"/>
              </a:ext>
            </a:extLst>
          </p:cNvPr>
          <p:cNvSpPr txBox="1"/>
          <p:nvPr/>
        </p:nvSpPr>
        <p:spPr>
          <a:xfrm>
            <a:off x="3287236" y="17893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Bug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02C51-AD96-1E45-A098-156A3AE424D8}"/>
              </a:ext>
            </a:extLst>
          </p:cNvPr>
          <p:cNvSpPr txBox="1"/>
          <p:nvPr/>
        </p:nvSpPr>
        <p:spPr>
          <a:xfrm>
            <a:off x="3515716" y="2152213"/>
            <a:ext cx="51164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u="sng" dirty="0">
                <a:solidFill>
                  <a:schemeClr val="tx2"/>
                </a:solidFill>
              </a:rPr>
              <a:t>The processes do not work based on tickets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F6DD18-BC55-EF41-9D97-BAF55558758E}"/>
              </a:ext>
            </a:extLst>
          </p:cNvPr>
          <p:cNvSpPr txBox="1"/>
          <p:nvPr/>
        </p:nvSpPr>
        <p:spPr>
          <a:xfrm>
            <a:off x="3515716" y="2462307"/>
            <a:ext cx="51164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nice -n 0 ./</a:t>
            </a:r>
            <a:r>
              <a:rPr lang="en-US" dirty="0" err="1"/>
              <a:t>a.out</a:t>
            </a:r>
            <a:r>
              <a:rPr lang="en-US" dirty="0"/>
              <a:t> a 100 300000 &gt;&gt; test1 &amp; nice -n 16 ./</a:t>
            </a:r>
            <a:r>
              <a:rPr lang="en-US" dirty="0" err="1"/>
              <a:t>a.out</a:t>
            </a:r>
            <a:r>
              <a:rPr lang="en-US" dirty="0"/>
              <a:t> b 100 300000 &gt;&gt; test1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65C3CB-B2E3-BB4B-A1A3-9B67B54E7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90" y="3172495"/>
            <a:ext cx="2863022" cy="1533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9E380E-676E-3F4E-AD68-2570CE0374DE}"/>
              </a:ext>
            </a:extLst>
          </p:cNvPr>
          <p:cNvSpPr/>
          <p:nvPr/>
        </p:nvSpPr>
        <p:spPr bwMode="gray">
          <a:xfrm>
            <a:off x="4223535" y="2476917"/>
            <a:ext cx="224170" cy="273600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712475-62FC-524B-A1B4-68D4C1C0468E}"/>
              </a:ext>
            </a:extLst>
          </p:cNvPr>
          <p:cNvSpPr/>
          <p:nvPr/>
        </p:nvSpPr>
        <p:spPr bwMode="gray">
          <a:xfrm flipV="1">
            <a:off x="3480547" y="2743199"/>
            <a:ext cx="335315" cy="273600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170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Running process changed without calling </a:t>
            </a:r>
            <a:r>
              <a:rPr lang="en-US" dirty="0" err="1">
                <a:solidFill>
                  <a:srgbClr val="002776"/>
                </a:solidFill>
              </a:rPr>
              <a:t>sys_schedule</a:t>
            </a:r>
            <a:r>
              <a:rPr lang="en-US" dirty="0">
                <a:solidFill>
                  <a:srgbClr val="002776"/>
                </a:solidFill>
              </a:rPr>
              <a:t>() by scheduler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5: Unintentional running process change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877244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632857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968902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5304947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3273044"/>
            <a:ext cx="0" cy="695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4609089"/>
            <a:ext cx="0" cy="695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8E2041-1EAF-4149-844E-293A72BD9FF4}"/>
              </a:ext>
            </a:extLst>
          </p:cNvPr>
          <p:cNvSpPr txBox="1"/>
          <p:nvPr/>
        </p:nvSpPr>
        <p:spPr>
          <a:xfrm>
            <a:off x="2955932" y="1877244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02C51-AD96-1E45-A098-156A3AE424D8}"/>
              </a:ext>
            </a:extLst>
          </p:cNvPr>
          <p:cNvSpPr txBox="1"/>
          <p:nvPr/>
        </p:nvSpPr>
        <p:spPr>
          <a:xfrm>
            <a:off x="3184412" y="2240135"/>
            <a:ext cx="55938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Process changed without calling </a:t>
            </a:r>
            <a:r>
              <a:rPr lang="en-US" dirty="0" err="1">
                <a:solidFill>
                  <a:schemeClr val="tx2"/>
                </a:solidFill>
              </a:rPr>
              <a:t>sys_schedule</a:t>
            </a:r>
            <a:r>
              <a:rPr lang="en-US" dirty="0">
                <a:solidFill>
                  <a:schemeClr val="tx2"/>
                </a:solidFill>
              </a:rPr>
              <a:t>()?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105E96-A2D3-564B-B2B2-C043580B0592}"/>
              </a:ext>
            </a:extLst>
          </p:cNvPr>
          <p:cNvGrpSpPr/>
          <p:nvPr/>
        </p:nvGrpSpPr>
        <p:grpSpPr>
          <a:xfrm>
            <a:off x="3238161" y="2603025"/>
            <a:ext cx="5196312" cy="3754911"/>
            <a:chOff x="3238161" y="2603025"/>
            <a:chExt cx="5196312" cy="37549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42C420-6A63-0B4A-8407-2B6D0BF9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61" y="3565747"/>
              <a:ext cx="5196311" cy="2792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Picture 3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4DDDF5F-8863-5A4D-976F-5FF9C543D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8162" y="2603025"/>
              <a:ext cx="5196311" cy="847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C0B92C-B674-9F47-BC6F-EF3CB803E6EF}"/>
                </a:ext>
              </a:extLst>
            </p:cNvPr>
            <p:cNvSpPr/>
            <p:nvPr/>
          </p:nvSpPr>
          <p:spPr bwMode="gray">
            <a:xfrm>
              <a:off x="5541336" y="4119868"/>
              <a:ext cx="508511" cy="392845"/>
            </a:xfrm>
            <a:prstGeom prst="rect">
              <a:avLst/>
            </a:prstGeom>
            <a:noFill/>
            <a:ln w="38100" algn="ctr">
              <a:solidFill>
                <a:srgbClr val="002776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6EFACF-09C6-1D44-9085-4285D0EEA1E3}"/>
                </a:ext>
              </a:extLst>
            </p:cNvPr>
            <p:cNvSpPr/>
            <p:nvPr/>
          </p:nvSpPr>
          <p:spPr bwMode="gray">
            <a:xfrm>
              <a:off x="3515942" y="2765859"/>
              <a:ext cx="4904883" cy="280372"/>
            </a:xfrm>
            <a:prstGeom prst="rect">
              <a:avLst/>
            </a:prstGeom>
            <a:noFill/>
            <a:ln w="38100" algn="ctr">
              <a:solidFill>
                <a:srgbClr val="002776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3355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Kernel does round robin even if </a:t>
            </a:r>
            <a:r>
              <a:rPr lang="en-US" dirty="0" err="1">
                <a:solidFill>
                  <a:srgbClr val="002776"/>
                </a:solidFill>
              </a:rPr>
              <a:t>sys_schedule</a:t>
            </a:r>
            <a:r>
              <a:rPr lang="en-US" dirty="0">
                <a:solidFill>
                  <a:srgbClr val="002776"/>
                </a:solidFill>
              </a:rPr>
              <a:t>() is called by a scheduler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5: Unintentional running process change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9651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Kernel behavior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E2041-1EAF-4149-844E-293A72BD9FF4}"/>
              </a:ext>
            </a:extLst>
          </p:cNvPr>
          <p:cNvSpPr txBox="1"/>
          <p:nvPr/>
        </p:nvSpPr>
        <p:spPr>
          <a:xfrm>
            <a:off x="1378448" y="3560120"/>
            <a:ext cx="21639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rgbClr val="002776"/>
              </a:buClr>
            </a:pPr>
            <a:r>
              <a:rPr lang="en-US" dirty="0" err="1">
                <a:solidFill>
                  <a:schemeClr val="tx2"/>
                </a:solidFill>
              </a:rPr>
              <a:t>sys_schedule</a:t>
            </a:r>
            <a:r>
              <a:rPr lang="en-US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E211F7-2798-D146-A82C-C2776FAFA35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FD1EE-A1C8-C54F-8378-1A73AB69FE29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(This is specification)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5D8CA5-7D47-8148-BF9B-1DBB898F002F}"/>
              </a:ext>
            </a:extLst>
          </p:cNvPr>
          <p:cNvSpPr/>
          <p:nvPr/>
        </p:nvSpPr>
        <p:spPr bwMode="gray">
          <a:xfrm>
            <a:off x="1005243" y="2482130"/>
            <a:ext cx="1232251" cy="733985"/>
          </a:xfrm>
          <a:prstGeom prst="roundRect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400" dirty="0">
                <a:solidFill>
                  <a:schemeClr val="tx1"/>
                </a:solidFill>
              </a:rPr>
              <a:t>SCHED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9ED2A8-18D1-FE49-92F8-96BA6D4DB6B6}"/>
              </a:ext>
            </a:extLst>
          </p:cNvPr>
          <p:cNvSpPr/>
          <p:nvPr/>
        </p:nvSpPr>
        <p:spPr bwMode="gray">
          <a:xfrm>
            <a:off x="1005243" y="4178693"/>
            <a:ext cx="1232251" cy="733985"/>
          </a:xfrm>
          <a:prstGeom prst="roundRect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400" dirty="0">
                <a:solidFill>
                  <a:schemeClr val="tx1"/>
                </a:solidFill>
              </a:rPr>
              <a:t>Kernel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A39C69-124D-A24F-B878-2FF9BBE7BCA2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621369" y="3216115"/>
            <a:ext cx="0" cy="9625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B8465242-9789-CB4D-A176-2A20160A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10" y="2471045"/>
            <a:ext cx="4334379" cy="2670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63422F1-854E-6147-A50F-A52ED3A82DA0}"/>
              </a:ext>
            </a:extLst>
          </p:cNvPr>
          <p:cNvSpPr/>
          <p:nvPr/>
        </p:nvSpPr>
        <p:spPr bwMode="gray">
          <a:xfrm flipV="1">
            <a:off x="4517408" y="4760361"/>
            <a:ext cx="1576800" cy="112477"/>
          </a:xfrm>
          <a:prstGeom prst="rect">
            <a:avLst/>
          </a:prstGeom>
          <a:noFill/>
          <a:ln w="1905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F78DEB-21F7-6F46-9BD9-4AC17D976EB6}"/>
              </a:ext>
            </a:extLst>
          </p:cNvPr>
          <p:cNvSpPr/>
          <p:nvPr/>
        </p:nvSpPr>
        <p:spPr bwMode="gray">
          <a:xfrm flipV="1">
            <a:off x="4717935" y="4120792"/>
            <a:ext cx="1576800" cy="94636"/>
          </a:xfrm>
          <a:prstGeom prst="rect">
            <a:avLst/>
          </a:prstGeom>
          <a:noFill/>
          <a:ln w="1905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19C8D9-0458-854B-9C95-8F2011A6B23B}"/>
              </a:ext>
            </a:extLst>
          </p:cNvPr>
          <p:cNvSpPr txBox="1"/>
          <p:nvPr/>
        </p:nvSpPr>
        <p:spPr>
          <a:xfrm>
            <a:off x="4034944" y="2134831"/>
            <a:ext cx="36626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kernel/</a:t>
            </a:r>
            <a:r>
              <a:rPr lang="en-US" dirty="0" err="1">
                <a:solidFill>
                  <a:schemeClr val="tx2"/>
                </a:solidFill>
              </a:rPr>
              <a:t>system.c#sched_proc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C6DF07E-7710-3942-B4D1-CF118079F36F}"/>
              </a:ext>
            </a:extLst>
          </p:cNvPr>
          <p:cNvSpPr/>
          <p:nvPr/>
        </p:nvSpPr>
        <p:spPr bwMode="gray">
          <a:xfrm>
            <a:off x="2277687" y="2808342"/>
            <a:ext cx="1679171" cy="1747356"/>
          </a:xfrm>
          <a:custGeom>
            <a:avLst/>
            <a:gdLst>
              <a:gd name="connsiteX0" fmla="*/ 0 w 1679171"/>
              <a:gd name="connsiteY0" fmla="*/ 1730407 h 1747356"/>
              <a:gd name="connsiteX1" fmla="*/ 266008 w 1679171"/>
              <a:gd name="connsiteY1" fmla="*/ 1730407 h 1747356"/>
              <a:gd name="connsiteX2" fmla="*/ 565266 w 1679171"/>
              <a:gd name="connsiteY2" fmla="*/ 1697156 h 1747356"/>
              <a:gd name="connsiteX3" fmla="*/ 615142 w 1679171"/>
              <a:gd name="connsiteY3" fmla="*/ 1680531 h 1747356"/>
              <a:gd name="connsiteX4" fmla="*/ 714895 w 1679171"/>
              <a:gd name="connsiteY4" fmla="*/ 1597403 h 1747356"/>
              <a:gd name="connsiteX5" fmla="*/ 764771 w 1679171"/>
              <a:gd name="connsiteY5" fmla="*/ 1564153 h 1747356"/>
              <a:gd name="connsiteX6" fmla="*/ 781397 w 1679171"/>
              <a:gd name="connsiteY6" fmla="*/ 1497651 h 1747356"/>
              <a:gd name="connsiteX7" fmla="*/ 847898 w 1679171"/>
              <a:gd name="connsiteY7" fmla="*/ 1397898 h 1747356"/>
              <a:gd name="connsiteX8" fmla="*/ 914400 w 1679171"/>
              <a:gd name="connsiteY8" fmla="*/ 1281520 h 1747356"/>
              <a:gd name="connsiteX9" fmla="*/ 931026 w 1679171"/>
              <a:gd name="connsiteY9" fmla="*/ 1231643 h 1747356"/>
              <a:gd name="connsiteX10" fmla="*/ 997528 w 1679171"/>
              <a:gd name="connsiteY10" fmla="*/ 1131891 h 1747356"/>
              <a:gd name="connsiteX11" fmla="*/ 1047404 w 1679171"/>
              <a:gd name="connsiteY11" fmla="*/ 1015513 h 1747356"/>
              <a:gd name="connsiteX12" fmla="*/ 1080655 w 1679171"/>
              <a:gd name="connsiteY12" fmla="*/ 915760 h 1747356"/>
              <a:gd name="connsiteX13" fmla="*/ 1113906 w 1679171"/>
              <a:gd name="connsiteY13" fmla="*/ 816007 h 1747356"/>
              <a:gd name="connsiteX14" fmla="*/ 1130531 w 1679171"/>
              <a:gd name="connsiteY14" fmla="*/ 766131 h 1747356"/>
              <a:gd name="connsiteX15" fmla="*/ 1163782 w 1679171"/>
              <a:gd name="connsiteY15" fmla="*/ 716254 h 1747356"/>
              <a:gd name="connsiteX16" fmla="*/ 1230284 w 1679171"/>
              <a:gd name="connsiteY16" fmla="*/ 583251 h 1747356"/>
              <a:gd name="connsiteX17" fmla="*/ 1263535 w 1679171"/>
              <a:gd name="connsiteY17" fmla="*/ 516749 h 1747356"/>
              <a:gd name="connsiteX18" fmla="*/ 1296786 w 1679171"/>
              <a:gd name="connsiteY18" fmla="*/ 400371 h 1747356"/>
              <a:gd name="connsiteX19" fmla="*/ 1330037 w 1679171"/>
              <a:gd name="connsiteY19" fmla="*/ 350494 h 1747356"/>
              <a:gd name="connsiteX20" fmla="*/ 1346662 w 1679171"/>
              <a:gd name="connsiteY20" fmla="*/ 300618 h 1747356"/>
              <a:gd name="connsiteX21" fmla="*/ 1379913 w 1679171"/>
              <a:gd name="connsiteY21" fmla="*/ 250742 h 1747356"/>
              <a:gd name="connsiteX22" fmla="*/ 1429789 w 1679171"/>
              <a:gd name="connsiteY22" fmla="*/ 84487 h 1747356"/>
              <a:gd name="connsiteX23" fmla="*/ 1596044 w 1679171"/>
              <a:gd name="connsiteY23" fmla="*/ 1360 h 1747356"/>
              <a:gd name="connsiteX24" fmla="*/ 1679171 w 1679171"/>
              <a:gd name="connsiteY24" fmla="*/ 1360 h 174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79171" h="1747356">
                <a:moveTo>
                  <a:pt x="0" y="1730407"/>
                </a:moveTo>
                <a:cubicBezTo>
                  <a:pt x="209610" y="1753698"/>
                  <a:pt x="83525" y="1752305"/>
                  <a:pt x="266008" y="1730407"/>
                </a:cubicBezTo>
                <a:lnTo>
                  <a:pt x="565266" y="1697156"/>
                </a:lnTo>
                <a:cubicBezTo>
                  <a:pt x="581891" y="1691614"/>
                  <a:pt x="599468" y="1688368"/>
                  <a:pt x="615142" y="1680531"/>
                </a:cubicBezTo>
                <a:cubicBezTo>
                  <a:pt x="677058" y="1649573"/>
                  <a:pt x="659742" y="1643363"/>
                  <a:pt x="714895" y="1597403"/>
                </a:cubicBezTo>
                <a:cubicBezTo>
                  <a:pt x="730245" y="1584611"/>
                  <a:pt x="748146" y="1575236"/>
                  <a:pt x="764771" y="1564153"/>
                </a:cubicBezTo>
                <a:cubicBezTo>
                  <a:pt x="770313" y="1541986"/>
                  <a:pt x="771178" y="1518088"/>
                  <a:pt x="781397" y="1497651"/>
                </a:cubicBezTo>
                <a:cubicBezTo>
                  <a:pt x="799269" y="1461907"/>
                  <a:pt x="825731" y="1431149"/>
                  <a:pt x="847898" y="1397898"/>
                </a:cubicBezTo>
                <a:cubicBezTo>
                  <a:pt x="881294" y="1347804"/>
                  <a:pt x="889086" y="1340586"/>
                  <a:pt x="914400" y="1281520"/>
                </a:cubicBezTo>
                <a:cubicBezTo>
                  <a:pt x="921303" y="1265412"/>
                  <a:pt x="922515" y="1246963"/>
                  <a:pt x="931026" y="1231643"/>
                </a:cubicBezTo>
                <a:cubicBezTo>
                  <a:pt x="950434" y="1196710"/>
                  <a:pt x="997528" y="1131891"/>
                  <a:pt x="997528" y="1131891"/>
                </a:cubicBezTo>
                <a:cubicBezTo>
                  <a:pt x="1041505" y="955976"/>
                  <a:pt x="981797" y="1163128"/>
                  <a:pt x="1047404" y="1015513"/>
                </a:cubicBezTo>
                <a:cubicBezTo>
                  <a:pt x="1061639" y="983484"/>
                  <a:pt x="1069571" y="949011"/>
                  <a:pt x="1080655" y="915760"/>
                </a:cubicBezTo>
                <a:lnTo>
                  <a:pt x="1113906" y="816007"/>
                </a:lnTo>
                <a:cubicBezTo>
                  <a:pt x="1119448" y="799382"/>
                  <a:pt x="1120810" y="780712"/>
                  <a:pt x="1130531" y="766131"/>
                </a:cubicBezTo>
                <a:cubicBezTo>
                  <a:pt x="1141615" y="749505"/>
                  <a:pt x="1154214" y="733796"/>
                  <a:pt x="1163782" y="716254"/>
                </a:cubicBezTo>
                <a:cubicBezTo>
                  <a:pt x="1187517" y="672739"/>
                  <a:pt x="1208117" y="627585"/>
                  <a:pt x="1230284" y="583251"/>
                </a:cubicBezTo>
                <a:lnTo>
                  <a:pt x="1263535" y="516749"/>
                </a:lnTo>
                <a:cubicBezTo>
                  <a:pt x="1268863" y="495435"/>
                  <a:pt x="1284858" y="424227"/>
                  <a:pt x="1296786" y="400371"/>
                </a:cubicBezTo>
                <a:cubicBezTo>
                  <a:pt x="1305722" y="382499"/>
                  <a:pt x="1318953" y="367120"/>
                  <a:pt x="1330037" y="350494"/>
                </a:cubicBezTo>
                <a:cubicBezTo>
                  <a:pt x="1335579" y="333869"/>
                  <a:pt x="1338825" y="316292"/>
                  <a:pt x="1346662" y="300618"/>
                </a:cubicBezTo>
                <a:cubicBezTo>
                  <a:pt x="1355598" y="282746"/>
                  <a:pt x="1372042" y="269108"/>
                  <a:pt x="1379913" y="250742"/>
                </a:cubicBezTo>
                <a:cubicBezTo>
                  <a:pt x="1393223" y="219684"/>
                  <a:pt x="1407436" y="99389"/>
                  <a:pt x="1429789" y="84487"/>
                </a:cubicBezTo>
                <a:cubicBezTo>
                  <a:pt x="1502527" y="35995"/>
                  <a:pt x="1517089" y="10133"/>
                  <a:pt x="1596044" y="1360"/>
                </a:cubicBezTo>
                <a:cubicBezTo>
                  <a:pt x="1623584" y="-1700"/>
                  <a:pt x="1651462" y="1360"/>
                  <a:pt x="1679171" y="1360"/>
                </a:cubicBezTo>
              </a:path>
            </a:pathLst>
          </a:cu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15749E-4A38-8940-B521-8D4BAAE18B92}"/>
              </a:ext>
            </a:extLst>
          </p:cNvPr>
          <p:cNvSpPr txBox="1"/>
          <p:nvPr/>
        </p:nvSpPr>
        <p:spPr>
          <a:xfrm>
            <a:off x="3026866" y="4040193"/>
            <a:ext cx="8280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calls</a:t>
            </a:r>
          </a:p>
        </p:txBody>
      </p:sp>
    </p:spTree>
    <p:extLst>
      <p:ext uri="{BB962C8B-B14F-4D97-AF65-F5344CB8AC3E}">
        <p14:creationId xmlns:p14="http://schemas.microsoft.com/office/powerpoint/2010/main" val="167250700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A9A2F3-5A2F-8740-9674-18834DA5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97" y="2486233"/>
            <a:ext cx="4641710" cy="2494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At the beginning all process running at a time, but later running separately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Challenge 6: All processes running at a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398010" y="1789322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Steps for </a:t>
            </a:r>
            <a:r>
              <a:rPr lang="en-US" dirty="0" err="1">
                <a:solidFill>
                  <a:schemeClr val="tx2"/>
                </a:solidFill>
              </a:rPr>
              <a:t>PoC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55C4A-4B15-3345-B3E3-62B8277A0A78}"/>
              </a:ext>
            </a:extLst>
          </p:cNvPr>
          <p:cNvSpPr/>
          <p:nvPr/>
        </p:nvSpPr>
        <p:spPr bwMode="gray">
          <a:xfrm>
            <a:off x="365125" y="2316332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88900" rIns="360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Choose open source 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E73B5-6B29-554D-B5F1-03EE7778A82E}"/>
              </a:ext>
            </a:extLst>
          </p:cNvPr>
          <p:cNvSpPr/>
          <p:nvPr/>
        </p:nvSpPr>
        <p:spPr bwMode="gray">
          <a:xfrm>
            <a:off x="365125" y="3283099"/>
            <a:ext cx="2247219" cy="640187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Set up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AB70-D218-A849-9A89-8DFF4EAC9EB8}"/>
              </a:ext>
            </a:extLst>
          </p:cNvPr>
          <p:cNvSpPr/>
          <p:nvPr/>
        </p:nvSpPr>
        <p:spPr bwMode="gray">
          <a:xfrm>
            <a:off x="365125" y="4249866"/>
            <a:ext cx="2247219" cy="64018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dirty="0"/>
              <a:t>Implementation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8FE7A-A271-BF4C-9C41-01D4F62337D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>
            <a:off x="1488735" y="2956519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06A453-08A4-BF4E-9117-4EEA27CFA785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488735" y="3923286"/>
            <a:ext cx="0" cy="326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EE1FED-EE8A-B842-BF80-DC487B01783F}"/>
              </a:ext>
            </a:extLst>
          </p:cNvPr>
          <p:cNvSpPr txBox="1"/>
          <p:nvPr/>
        </p:nvSpPr>
        <p:spPr>
          <a:xfrm>
            <a:off x="398010" y="5123869"/>
            <a:ext cx="19608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EB7F5-AF35-A347-A875-F0839EF71F30}"/>
              </a:ext>
            </a:extLst>
          </p:cNvPr>
          <p:cNvSpPr txBox="1"/>
          <p:nvPr/>
        </p:nvSpPr>
        <p:spPr>
          <a:xfrm>
            <a:off x="365126" y="5483774"/>
            <a:ext cx="8413750" cy="859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0" tIns="72000" rIns="180000" bIns="72000" rtlCol="0" anchor="ctr">
            <a:noAutofit/>
          </a:bodyPr>
          <a:lstStyle/>
          <a:p>
            <a:pPr marL="285750" indent="-285750">
              <a:spcBef>
                <a:spcPts val="1200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(This is specification. The kernel starts round robin a while after the beginning.)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A5F22-6E86-7644-A4A1-5F978D697601}"/>
              </a:ext>
            </a:extLst>
          </p:cNvPr>
          <p:cNvSpPr txBox="1"/>
          <p:nvPr/>
        </p:nvSpPr>
        <p:spPr>
          <a:xfrm>
            <a:off x="2955932" y="1789322"/>
            <a:ext cx="37484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F756C7-52A7-4345-90AE-FDF6100EB607}"/>
              </a:ext>
            </a:extLst>
          </p:cNvPr>
          <p:cNvSpPr txBox="1"/>
          <p:nvPr/>
        </p:nvSpPr>
        <p:spPr>
          <a:xfrm>
            <a:off x="3184412" y="2103655"/>
            <a:ext cx="55938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Only at the beginning all the process running at a time.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59AD29-11C3-FA46-A6DA-08E2EE85CEFA}"/>
              </a:ext>
            </a:extLst>
          </p:cNvPr>
          <p:cNvSpPr/>
          <p:nvPr/>
        </p:nvSpPr>
        <p:spPr bwMode="gray">
          <a:xfrm>
            <a:off x="3987204" y="3868295"/>
            <a:ext cx="951230" cy="518644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B7CCC5E-7AB6-3E4D-805B-3224E6B4C0C2}"/>
              </a:ext>
            </a:extLst>
          </p:cNvPr>
          <p:cNvSpPr/>
          <p:nvPr/>
        </p:nvSpPr>
        <p:spPr>
          <a:xfrm rot="5400000">
            <a:off x="6287497" y="2588956"/>
            <a:ext cx="172013" cy="316628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9E7CCC-4BB1-0D44-9EB7-6344726B29F4}"/>
              </a:ext>
            </a:extLst>
          </p:cNvPr>
          <p:cNvSpPr txBox="1"/>
          <p:nvPr/>
        </p:nvSpPr>
        <p:spPr>
          <a:xfrm>
            <a:off x="5156797" y="4274559"/>
            <a:ext cx="24872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Round robin by kernel</a:t>
            </a:r>
          </a:p>
        </p:txBody>
      </p:sp>
    </p:spTree>
    <p:extLst>
      <p:ext uri="{BB962C8B-B14F-4D97-AF65-F5344CB8AC3E}">
        <p14:creationId xmlns:p14="http://schemas.microsoft.com/office/powerpoint/2010/main" val="9807343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A607-A1F1-564F-BF79-3CB9145FE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841976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Lottery Scheduling can be implemented but there are some unexpected behaviors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1981982"/>
            <a:ext cx="8412480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/>
              <a:t>Problem:</a:t>
            </a:r>
          </a:p>
          <a:p>
            <a:pPr lvl="1">
              <a:buClr>
                <a:srgbClr val="002776"/>
              </a:buClr>
            </a:pPr>
            <a:r>
              <a:rPr lang="en-US" dirty="0"/>
              <a:t>Is Lottery Scheduling implementable by a usual developer?</a:t>
            </a:r>
          </a:p>
          <a:p>
            <a:pPr lvl="1">
              <a:buClr>
                <a:srgbClr val="002776"/>
              </a:buClr>
            </a:pPr>
            <a:r>
              <a:rPr lang="en-US" dirty="0"/>
              <a:t>What are challenges to implement?</a:t>
            </a: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Conclusion: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Lottery Scheduling can be implemented, but there are some unexpected behaviors.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The challenges range from setting up development environment to implementation itself.</a:t>
            </a:r>
          </a:p>
        </p:txBody>
      </p:sp>
    </p:spTree>
    <p:extLst>
      <p:ext uri="{BB962C8B-B14F-4D97-AF65-F5344CB8AC3E}">
        <p14:creationId xmlns:p14="http://schemas.microsoft.com/office/powerpoint/2010/main" val="691419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949330"/>
            <a:ext cx="8412480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“Operating Systems Design and Implementation, Third Edition”</a:t>
            </a: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Original Lottery Scheduling Paper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hlinkClick r:id="rId3"/>
              </a:rPr>
              <a:t>https://www.usenix.org/legacy/publications/library/proceedings/osdi/full_papers/waldspurger.pdf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Minix</a:t>
            </a:r>
            <a:r>
              <a:rPr lang="en-US" dirty="0"/>
              <a:t> Official Site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hlinkClick r:id="rId4"/>
              </a:rPr>
              <a:t>https://www.minix3.org/</a:t>
            </a:r>
            <a:endParaRPr lang="en-US" sz="1500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Minix</a:t>
            </a:r>
            <a:r>
              <a:rPr lang="en-US" dirty="0">
                <a:solidFill>
                  <a:schemeClr val="tx2"/>
                </a:solidFill>
              </a:rPr>
              <a:t> Message Flow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hlinkClick r:id="rId5"/>
              </a:rPr>
              <a:t>http://www.minix3.org/docs/scheduling/report.pdf</a:t>
            </a:r>
            <a:endParaRPr lang="en-US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Minix</a:t>
            </a:r>
            <a:r>
              <a:rPr lang="en-US" dirty="0">
                <a:solidFill>
                  <a:schemeClr val="tx2"/>
                </a:solidFill>
              </a:rPr>
              <a:t> Customization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  <a:hlinkClick r:id="rId6"/>
              </a:rPr>
              <a:t>https://github.com/gosaliajigar/CustomizingMINIX3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Clr>
                <a:srgbClr val="002776"/>
              </a:buClr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Reference code from UCSC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hlinkClick r:id="rId7"/>
              </a:rPr>
              <a:t>https://github.com/freedombird9/CMPS111-project</a:t>
            </a:r>
            <a:endParaRPr lang="en-US" dirty="0"/>
          </a:p>
          <a:p>
            <a:pPr lvl="1">
              <a:buClr>
                <a:srgbClr val="002776"/>
              </a:buClr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Reference code from UCSC2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hlinkClick r:id="rId8"/>
              </a:rPr>
              <a:t>https://github.com/HashTag-PurpleTeam/minix-lottery-scheduler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362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A607-A1F1-564F-BF79-3CB9145FE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0738102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Lottery Scheduling can be implemented but there are some unexpected behaviors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1981982"/>
            <a:ext cx="8412480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/>
              <a:t>Problem:</a:t>
            </a:r>
          </a:p>
          <a:p>
            <a:pPr lvl="1">
              <a:buClr>
                <a:srgbClr val="002776"/>
              </a:buClr>
            </a:pPr>
            <a:r>
              <a:rPr lang="en-US" dirty="0"/>
              <a:t>Is Lottery Scheduling implementable by a usual developer?</a:t>
            </a:r>
          </a:p>
          <a:p>
            <a:pPr lvl="1">
              <a:buClr>
                <a:srgbClr val="002776"/>
              </a:buClr>
            </a:pPr>
            <a:r>
              <a:rPr lang="en-US" dirty="0"/>
              <a:t>What are challenges to implement?</a:t>
            </a: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Conclusion: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Lottery Scheduling can be implemented, but there are some unexpected behaviors.</a:t>
            </a:r>
          </a:p>
          <a:p>
            <a:pPr lvl="1"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The challenges range from setting up development environment to implementation itself.</a:t>
            </a:r>
          </a:p>
        </p:txBody>
      </p:sp>
    </p:spTree>
    <p:extLst>
      <p:ext uri="{BB962C8B-B14F-4D97-AF65-F5344CB8AC3E}">
        <p14:creationId xmlns:p14="http://schemas.microsoft.com/office/powerpoint/2010/main" val="28258962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A607-A1F1-564F-BF79-3CB9145FE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673165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Lottery Scheduling implemented on </a:t>
            </a:r>
            <a:r>
              <a:rPr lang="en-US" dirty="0" err="1">
                <a:solidFill>
                  <a:srgbClr val="002776"/>
                </a:solidFill>
              </a:rPr>
              <a:t>Minix</a:t>
            </a:r>
            <a:r>
              <a:rPr lang="en-US" dirty="0">
                <a:solidFill>
                  <a:srgbClr val="002776"/>
                </a:solidFill>
              </a:rPr>
              <a:t> 3, very simple open-source OS for educational purpose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About </a:t>
            </a:r>
            <a:r>
              <a:rPr lang="en-US" sz="2400" dirty="0" err="1">
                <a:solidFill>
                  <a:srgbClr val="81BC01"/>
                </a:solidFill>
              </a:rPr>
              <a:t>Minix</a:t>
            </a:r>
            <a:r>
              <a:rPr lang="en-US" sz="2400" dirty="0">
                <a:solidFill>
                  <a:srgbClr val="81BC01"/>
                </a:solidFill>
              </a:rPr>
              <a:t>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5D1979-F317-9B49-AA94-22C049E7CB7C}"/>
              </a:ext>
            </a:extLst>
          </p:cNvPr>
          <p:cNvSpPr txBox="1"/>
          <p:nvPr/>
        </p:nvSpPr>
        <p:spPr>
          <a:xfrm>
            <a:off x="365125" y="2273058"/>
            <a:ext cx="5096855" cy="375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Minix</a:t>
            </a:r>
            <a:r>
              <a:rPr lang="en-US" dirty="0"/>
              <a:t> 3 was originally developed for educational purpose by Andrew S. Tanenbaum. (See </a:t>
            </a:r>
            <a:r>
              <a:rPr lang="en-US" i="1" dirty="0"/>
              <a:t>Operating Systems Design and Implementation</a:t>
            </a:r>
            <a:r>
              <a:rPr lang="en-US" dirty="0"/>
              <a:t>)</a:t>
            </a: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Minix</a:t>
            </a:r>
            <a:r>
              <a:rPr lang="en-US" dirty="0"/>
              <a:t> 3 is based on microkernel architecture, that has only about 4,000 lines of executable kernel code.</a:t>
            </a:r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Clr>
                <a:srgbClr val="002776"/>
              </a:buClr>
              <a:buFont typeface="Arial" panose="020B0604020202020204" pitchFamily="34" charset="0"/>
              <a:buChar char="•"/>
            </a:pPr>
            <a:r>
              <a:rPr lang="en-US" dirty="0"/>
              <a:t>Linus installed MINIX on his computer, wanted to read MINIX newsgroups, but some features lacking, so he wrote a program to do so, terminal driver, and disk driver, file system, then a primitive kernel. That was how Linux was born.</a:t>
            </a: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9D46138-D196-5B4C-9D12-D889397C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22" y="2305730"/>
            <a:ext cx="2858373" cy="36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522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>
                <a:solidFill>
                  <a:srgbClr val="002776"/>
                </a:solidFill>
              </a:rPr>
              <a:t>Minix</a:t>
            </a:r>
            <a:r>
              <a:rPr lang="en-US" dirty="0">
                <a:solidFill>
                  <a:srgbClr val="002776"/>
                </a:solidFill>
              </a:rPr>
              <a:t> 3 is structured in four layers. Only processes in the bottom layer may use kernel mode instructions.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Internal structure of </a:t>
            </a:r>
            <a:r>
              <a:rPr lang="en-US" sz="2400" dirty="0" err="1">
                <a:solidFill>
                  <a:srgbClr val="81BC01"/>
                </a:solidFill>
              </a:rPr>
              <a:t>Minix</a:t>
            </a:r>
            <a:r>
              <a:rPr lang="en-US" sz="2400" dirty="0">
                <a:solidFill>
                  <a:srgbClr val="81BC01"/>
                </a:solidFill>
              </a:rPr>
              <a:t>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2397306" y="1768300"/>
            <a:ext cx="22622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Internal layers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1" name="Picture 3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916EB6A-FA5A-2540-9F8C-63AE4DD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08" y="3768194"/>
            <a:ext cx="2798018" cy="2742794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F8A75-FA92-C547-A452-91918D2D0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06" y="2032236"/>
            <a:ext cx="4349388" cy="14475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B6C041-0B4D-684C-8084-DCBC78EBFCC9}"/>
              </a:ext>
            </a:extLst>
          </p:cNvPr>
          <p:cNvSpPr txBox="1"/>
          <p:nvPr/>
        </p:nvSpPr>
        <p:spPr>
          <a:xfrm>
            <a:off x="454860" y="3508554"/>
            <a:ext cx="22622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Directory structure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AB2C7B-7F82-4943-8CB7-1D0ABF211B2D}"/>
              </a:ext>
            </a:extLst>
          </p:cNvPr>
          <p:cNvSpPr txBox="1"/>
          <p:nvPr/>
        </p:nvSpPr>
        <p:spPr>
          <a:xfrm>
            <a:off x="1864896" y="4085456"/>
            <a:ext cx="6891646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/>
              <a:t>kernel/   layer 1 (scheduling, messages, clock and system tasks). </a:t>
            </a:r>
          </a:p>
          <a:p>
            <a:pPr marL="296863" indent="-296863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drivers/   layer 2 (device drivers for disk, console, printer, etc.).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servers/   layer 3 (process manager, file system, other servers).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/lib/   source code for library procedures (e.g., open, read).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/tools/   </a:t>
            </a:r>
            <a:r>
              <a:rPr lang="en-US" dirty="0" err="1"/>
              <a:t>Makefile</a:t>
            </a:r>
            <a:r>
              <a:rPr lang="en-US" dirty="0"/>
              <a:t> and scripts for building the MINIX 3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/boot/   the code for booting and installing MINIX 3.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116D43-1289-DF4F-A56E-7D3BD4920495}"/>
              </a:ext>
            </a:extLst>
          </p:cNvPr>
          <p:cNvCxnSpPr>
            <a:cxnSpLocks/>
          </p:cNvCxnSpPr>
          <p:nvPr/>
        </p:nvCxnSpPr>
        <p:spPr>
          <a:xfrm flipH="1">
            <a:off x="1203158" y="4225159"/>
            <a:ext cx="699214" cy="896856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CA9F4A-BB8D-9743-98C0-0C27D56F774F}"/>
              </a:ext>
            </a:extLst>
          </p:cNvPr>
          <p:cNvCxnSpPr>
            <a:cxnSpLocks/>
          </p:cNvCxnSpPr>
          <p:nvPr/>
        </p:nvCxnSpPr>
        <p:spPr>
          <a:xfrm flipH="1">
            <a:off x="1237534" y="4572000"/>
            <a:ext cx="664838" cy="8250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EB429E-59BA-B84B-B3D7-0BC43FDD3A05}"/>
              </a:ext>
            </a:extLst>
          </p:cNvPr>
          <p:cNvCxnSpPr>
            <a:cxnSpLocks/>
          </p:cNvCxnSpPr>
          <p:nvPr/>
        </p:nvCxnSpPr>
        <p:spPr>
          <a:xfrm flipH="1" flipV="1">
            <a:off x="1024404" y="5273269"/>
            <a:ext cx="867458" cy="2924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E38B31-61CC-394D-83D3-8113C97C8E7F}"/>
              </a:ext>
            </a:extLst>
          </p:cNvPr>
          <p:cNvCxnSpPr>
            <a:cxnSpLocks/>
          </p:cNvCxnSpPr>
          <p:nvPr/>
        </p:nvCxnSpPr>
        <p:spPr>
          <a:xfrm flipH="1">
            <a:off x="1251284" y="4929352"/>
            <a:ext cx="651088" cy="66705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EB337DF-546D-5045-9298-BDBE373A8EE1}"/>
              </a:ext>
            </a:extLst>
          </p:cNvPr>
          <p:cNvCxnSpPr>
            <a:cxnSpLocks/>
          </p:cNvCxnSpPr>
          <p:nvPr/>
        </p:nvCxnSpPr>
        <p:spPr>
          <a:xfrm flipH="1">
            <a:off x="1134407" y="5633545"/>
            <a:ext cx="767965" cy="43037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FF2C3B-D692-A049-9164-2B45B149BA77}"/>
              </a:ext>
            </a:extLst>
          </p:cNvPr>
          <p:cNvCxnSpPr>
            <a:cxnSpLocks/>
          </p:cNvCxnSpPr>
          <p:nvPr/>
        </p:nvCxnSpPr>
        <p:spPr>
          <a:xfrm flipH="1" flipV="1">
            <a:off x="1134407" y="4186990"/>
            <a:ext cx="767965" cy="1793396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F88C32E-75F0-3840-AF85-C1F86FFC9571}"/>
              </a:ext>
            </a:extLst>
          </p:cNvPr>
          <p:cNvSpPr/>
          <p:nvPr/>
        </p:nvSpPr>
        <p:spPr bwMode="gray">
          <a:xfrm>
            <a:off x="2042955" y="4042407"/>
            <a:ext cx="6713587" cy="107960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3AC47DC-9BBE-DA46-8792-A81CA55ABE16}"/>
              </a:ext>
            </a:extLst>
          </p:cNvPr>
          <p:cNvSpPr/>
          <p:nvPr/>
        </p:nvSpPr>
        <p:spPr bwMode="gray">
          <a:xfrm>
            <a:off x="241783" y="3254644"/>
            <a:ext cx="2299939" cy="1844298"/>
          </a:xfrm>
          <a:custGeom>
            <a:avLst/>
            <a:gdLst>
              <a:gd name="connsiteX0" fmla="*/ 2299939 w 2299939"/>
              <a:gd name="connsiteY0" fmla="*/ 15498 h 1844298"/>
              <a:gd name="connsiteX1" fmla="*/ 2191451 w 2299939"/>
              <a:gd name="connsiteY1" fmla="*/ 30997 h 1844298"/>
              <a:gd name="connsiteX2" fmla="*/ 1912481 w 2299939"/>
              <a:gd name="connsiteY2" fmla="*/ 0 h 1844298"/>
              <a:gd name="connsiteX3" fmla="*/ 1494027 w 2299939"/>
              <a:gd name="connsiteY3" fmla="*/ 15498 h 1844298"/>
              <a:gd name="connsiteX4" fmla="*/ 1401037 w 2299939"/>
              <a:gd name="connsiteY4" fmla="*/ 30997 h 1844298"/>
              <a:gd name="connsiteX5" fmla="*/ 1153064 w 2299939"/>
              <a:gd name="connsiteY5" fmla="*/ 46495 h 1844298"/>
              <a:gd name="connsiteX6" fmla="*/ 610624 w 2299939"/>
              <a:gd name="connsiteY6" fmla="*/ 77492 h 1844298"/>
              <a:gd name="connsiteX7" fmla="*/ 238664 w 2299939"/>
              <a:gd name="connsiteY7" fmla="*/ 92990 h 1844298"/>
              <a:gd name="connsiteX8" fmla="*/ 99180 w 2299939"/>
              <a:gd name="connsiteY8" fmla="*/ 201478 h 1844298"/>
              <a:gd name="connsiteX9" fmla="*/ 83681 w 2299939"/>
              <a:gd name="connsiteY9" fmla="*/ 247973 h 1844298"/>
              <a:gd name="connsiteX10" fmla="*/ 21688 w 2299939"/>
              <a:gd name="connsiteY10" fmla="*/ 340963 h 1844298"/>
              <a:gd name="connsiteX11" fmla="*/ 21688 w 2299939"/>
              <a:gd name="connsiteY11" fmla="*/ 1348353 h 1844298"/>
              <a:gd name="connsiteX12" fmla="*/ 37186 w 2299939"/>
              <a:gd name="connsiteY12" fmla="*/ 1441342 h 1844298"/>
              <a:gd name="connsiteX13" fmla="*/ 68183 w 2299939"/>
              <a:gd name="connsiteY13" fmla="*/ 1565329 h 1844298"/>
              <a:gd name="connsiteX14" fmla="*/ 145675 w 2299939"/>
              <a:gd name="connsiteY14" fmla="*/ 1658319 h 1844298"/>
              <a:gd name="connsiteX15" fmla="*/ 223166 w 2299939"/>
              <a:gd name="connsiteY15" fmla="*/ 1797803 h 1844298"/>
              <a:gd name="connsiteX16" fmla="*/ 269661 w 2299939"/>
              <a:gd name="connsiteY16" fmla="*/ 1813302 h 1844298"/>
              <a:gd name="connsiteX17" fmla="*/ 347153 w 2299939"/>
              <a:gd name="connsiteY17" fmla="*/ 1844298 h 18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9939" h="1844298">
                <a:moveTo>
                  <a:pt x="2299939" y="15498"/>
                </a:moveTo>
                <a:cubicBezTo>
                  <a:pt x="2263776" y="20664"/>
                  <a:pt x="2227981" y="30997"/>
                  <a:pt x="2191451" y="30997"/>
                </a:cubicBezTo>
                <a:cubicBezTo>
                  <a:pt x="1992434" y="30997"/>
                  <a:pt x="2022188" y="36568"/>
                  <a:pt x="1912481" y="0"/>
                </a:cubicBezTo>
                <a:cubicBezTo>
                  <a:pt x="1772996" y="5166"/>
                  <a:pt x="1633352" y="7054"/>
                  <a:pt x="1494027" y="15498"/>
                </a:cubicBezTo>
                <a:cubicBezTo>
                  <a:pt x="1462660" y="17399"/>
                  <a:pt x="1432332" y="28152"/>
                  <a:pt x="1401037" y="30997"/>
                </a:cubicBezTo>
                <a:cubicBezTo>
                  <a:pt x="1318558" y="38495"/>
                  <a:pt x="1235722" y="41329"/>
                  <a:pt x="1153064" y="46495"/>
                </a:cubicBezTo>
                <a:cubicBezTo>
                  <a:pt x="887091" y="79741"/>
                  <a:pt x="1082378" y="58992"/>
                  <a:pt x="610624" y="77492"/>
                </a:cubicBezTo>
                <a:lnTo>
                  <a:pt x="238664" y="92990"/>
                </a:lnTo>
                <a:cubicBezTo>
                  <a:pt x="127438" y="167141"/>
                  <a:pt x="172017" y="128641"/>
                  <a:pt x="99180" y="201478"/>
                </a:cubicBezTo>
                <a:cubicBezTo>
                  <a:pt x="94014" y="216976"/>
                  <a:pt x="91615" y="233692"/>
                  <a:pt x="83681" y="247973"/>
                </a:cubicBezTo>
                <a:cubicBezTo>
                  <a:pt x="65589" y="280538"/>
                  <a:pt x="21688" y="340963"/>
                  <a:pt x="21688" y="340963"/>
                </a:cubicBezTo>
                <a:cubicBezTo>
                  <a:pt x="-10120" y="786285"/>
                  <a:pt x="-4189" y="610849"/>
                  <a:pt x="21688" y="1348353"/>
                </a:cubicBezTo>
                <a:cubicBezTo>
                  <a:pt x="22790" y="1379758"/>
                  <a:pt x="31565" y="1410425"/>
                  <a:pt x="37186" y="1441342"/>
                </a:cubicBezTo>
                <a:cubicBezTo>
                  <a:pt x="42238" y="1469127"/>
                  <a:pt x="52821" y="1534605"/>
                  <a:pt x="68183" y="1565329"/>
                </a:cubicBezTo>
                <a:cubicBezTo>
                  <a:pt x="89760" y="1608483"/>
                  <a:pt x="111400" y="1624044"/>
                  <a:pt x="145675" y="1658319"/>
                </a:cubicBezTo>
                <a:cubicBezTo>
                  <a:pt x="159321" y="1699259"/>
                  <a:pt x="183196" y="1784479"/>
                  <a:pt x="223166" y="1797803"/>
                </a:cubicBezTo>
                <a:cubicBezTo>
                  <a:pt x="238664" y="1802969"/>
                  <a:pt x="253953" y="1808814"/>
                  <a:pt x="269661" y="1813302"/>
                </a:cubicBezTo>
                <a:cubicBezTo>
                  <a:pt x="342197" y="1834027"/>
                  <a:pt x="315407" y="1812554"/>
                  <a:pt x="347153" y="1844298"/>
                </a:cubicBezTo>
              </a:path>
            </a:pathLst>
          </a:cu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49F01D57-D32F-2A4B-835C-AAE0AA7FA494}"/>
              </a:ext>
            </a:extLst>
          </p:cNvPr>
          <p:cNvSpPr/>
          <p:nvPr/>
        </p:nvSpPr>
        <p:spPr bwMode="gray">
          <a:xfrm>
            <a:off x="108488" y="3006671"/>
            <a:ext cx="2402237" cy="1645312"/>
          </a:xfrm>
          <a:custGeom>
            <a:avLst/>
            <a:gdLst>
              <a:gd name="connsiteX0" fmla="*/ 2402237 w 2402237"/>
              <a:gd name="connsiteY0" fmla="*/ 0 h 1645312"/>
              <a:gd name="connsiteX1" fmla="*/ 2045776 w 2402237"/>
              <a:gd name="connsiteY1" fmla="*/ 30997 h 1645312"/>
              <a:gd name="connsiteX2" fmla="*/ 1549831 w 2402237"/>
              <a:gd name="connsiteY2" fmla="*/ 61993 h 1645312"/>
              <a:gd name="connsiteX3" fmla="*/ 1332854 w 2402237"/>
              <a:gd name="connsiteY3" fmla="*/ 46495 h 1645312"/>
              <a:gd name="connsiteX4" fmla="*/ 1286359 w 2402237"/>
              <a:gd name="connsiteY4" fmla="*/ 30997 h 1645312"/>
              <a:gd name="connsiteX5" fmla="*/ 836909 w 2402237"/>
              <a:gd name="connsiteY5" fmla="*/ 46495 h 1645312"/>
              <a:gd name="connsiteX6" fmla="*/ 743919 w 2402237"/>
              <a:gd name="connsiteY6" fmla="*/ 92990 h 1645312"/>
              <a:gd name="connsiteX7" fmla="*/ 650929 w 2402237"/>
              <a:gd name="connsiteY7" fmla="*/ 123987 h 1645312"/>
              <a:gd name="connsiteX8" fmla="*/ 557939 w 2402237"/>
              <a:gd name="connsiteY8" fmla="*/ 154983 h 1645312"/>
              <a:gd name="connsiteX9" fmla="*/ 511444 w 2402237"/>
              <a:gd name="connsiteY9" fmla="*/ 170482 h 1645312"/>
              <a:gd name="connsiteX10" fmla="*/ 418454 w 2402237"/>
              <a:gd name="connsiteY10" fmla="*/ 216976 h 1645312"/>
              <a:gd name="connsiteX11" fmla="*/ 278970 w 2402237"/>
              <a:gd name="connsiteY11" fmla="*/ 247973 h 1645312"/>
              <a:gd name="connsiteX12" fmla="*/ 185980 w 2402237"/>
              <a:gd name="connsiteY12" fmla="*/ 278970 h 1645312"/>
              <a:gd name="connsiteX13" fmla="*/ 92990 w 2402237"/>
              <a:gd name="connsiteY13" fmla="*/ 418454 h 1645312"/>
              <a:gd name="connsiteX14" fmla="*/ 61993 w 2402237"/>
              <a:gd name="connsiteY14" fmla="*/ 464949 h 1645312"/>
              <a:gd name="connsiteX15" fmla="*/ 30997 w 2402237"/>
              <a:gd name="connsiteY15" fmla="*/ 557939 h 1645312"/>
              <a:gd name="connsiteX16" fmla="*/ 0 w 2402237"/>
              <a:gd name="connsiteY16" fmla="*/ 929898 h 1645312"/>
              <a:gd name="connsiteX17" fmla="*/ 30997 w 2402237"/>
              <a:gd name="connsiteY17" fmla="*/ 1441343 h 1645312"/>
              <a:gd name="connsiteX18" fmla="*/ 92990 w 2402237"/>
              <a:gd name="connsiteY18" fmla="*/ 1503336 h 1645312"/>
              <a:gd name="connsiteX19" fmla="*/ 139485 w 2402237"/>
              <a:gd name="connsiteY19" fmla="*/ 1534332 h 1645312"/>
              <a:gd name="connsiteX20" fmla="*/ 232475 w 2402237"/>
              <a:gd name="connsiteY20" fmla="*/ 1565329 h 1645312"/>
              <a:gd name="connsiteX21" fmla="*/ 278970 w 2402237"/>
              <a:gd name="connsiteY21" fmla="*/ 1596326 h 1645312"/>
              <a:gd name="connsiteX22" fmla="*/ 294468 w 2402237"/>
              <a:gd name="connsiteY22" fmla="*/ 1642821 h 1645312"/>
              <a:gd name="connsiteX23" fmla="*/ 480448 w 2402237"/>
              <a:gd name="connsiteY23" fmla="*/ 1627322 h 1645312"/>
              <a:gd name="connsiteX24" fmla="*/ 495946 w 2402237"/>
              <a:gd name="connsiteY24" fmla="*/ 1627322 h 164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02237" h="1645312">
                <a:moveTo>
                  <a:pt x="2402237" y="0"/>
                </a:moveTo>
                <a:cubicBezTo>
                  <a:pt x="2217254" y="26426"/>
                  <a:pt x="2317757" y="14998"/>
                  <a:pt x="2045776" y="30997"/>
                </a:cubicBezTo>
                <a:cubicBezTo>
                  <a:pt x="1603249" y="57028"/>
                  <a:pt x="1930677" y="34790"/>
                  <a:pt x="1549831" y="61993"/>
                </a:cubicBezTo>
                <a:cubicBezTo>
                  <a:pt x="1477505" y="56827"/>
                  <a:pt x="1404867" y="54967"/>
                  <a:pt x="1332854" y="46495"/>
                </a:cubicBezTo>
                <a:cubicBezTo>
                  <a:pt x="1316629" y="44586"/>
                  <a:pt x="1302696" y="30997"/>
                  <a:pt x="1286359" y="30997"/>
                </a:cubicBezTo>
                <a:cubicBezTo>
                  <a:pt x="1136453" y="30997"/>
                  <a:pt x="986726" y="41329"/>
                  <a:pt x="836909" y="46495"/>
                </a:cubicBezTo>
                <a:cubicBezTo>
                  <a:pt x="667353" y="103013"/>
                  <a:pt x="924171" y="12877"/>
                  <a:pt x="743919" y="92990"/>
                </a:cubicBezTo>
                <a:cubicBezTo>
                  <a:pt x="714062" y="106260"/>
                  <a:pt x="681926" y="113655"/>
                  <a:pt x="650929" y="123987"/>
                </a:cubicBezTo>
                <a:lnTo>
                  <a:pt x="557939" y="154983"/>
                </a:lnTo>
                <a:cubicBezTo>
                  <a:pt x="542441" y="160149"/>
                  <a:pt x="525037" y="161420"/>
                  <a:pt x="511444" y="170482"/>
                </a:cubicBezTo>
                <a:cubicBezTo>
                  <a:pt x="465987" y="200786"/>
                  <a:pt x="469788" y="204142"/>
                  <a:pt x="418454" y="216976"/>
                </a:cubicBezTo>
                <a:cubicBezTo>
                  <a:pt x="329993" y="239092"/>
                  <a:pt x="358500" y="224114"/>
                  <a:pt x="278970" y="247973"/>
                </a:cubicBezTo>
                <a:cubicBezTo>
                  <a:pt x="247675" y="257362"/>
                  <a:pt x="185980" y="278970"/>
                  <a:pt x="185980" y="278970"/>
                </a:cubicBezTo>
                <a:lnTo>
                  <a:pt x="92990" y="418454"/>
                </a:lnTo>
                <a:lnTo>
                  <a:pt x="61993" y="464949"/>
                </a:lnTo>
                <a:cubicBezTo>
                  <a:pt x="51661" y="495946"/>
                  <a:pt x="32916" y="525322"/>
                  <a:pt x="30997" y="557939"/>
                </a:cubicBezTo>
                <a:cubicBezTo>
                  <a:pt x="13353" y="857877"/>
                  <a:pt x="27939" y="734319"/>
                  <a:pt x="0" y="929898"/>
                </a:cubicBezTo>
                <a:cubicBezTo>
                  <a:pt x="66224" y="1128575"/>
                  <a:pt x="-1089" y="911937"/>
                  <a:pt x="30997" y="1441343"/>
                </a:cubicBezTo>
                <a:cubicBezTo>
                  <a:pt x="34872" y="1505272"/>
                  <a:pt x="47787" y="1480735"/>
                  <a:pt x="92990" y="1503336"/>
                </a:cubicBezTo>
                <a:cubicBezTo>
                  <a:pt x="109650" y="1511666"/>
                  <a:pt x="122464" y="1526767"/>
                  <a:pt x="139485" y="1534332"/>
                </a:cubicBezTo>
                <a:cubicBezTo>
                  <a:pt x="169342" y="1547602"/>
                  <a:pt x="232475" y="1565329"/>
                  <a:pt x="232475" y="1565329"/>
                </a:cubicBezTo>
                <a:cubicBezTo>
                  <a:pt x="247973" y="1575661"/>
                  <a:pt x="267334" y="1581781"/>
                  <a:pt x="278970" y="1596326"/>
                </a:cubicBezTo>
                <a:cubicBezTo>
                  <a:pt x="289175" y="1609083"/>
                  <a:pt x="278321" y="1640337"/>
                  <a:pt x="294468" y="1642821"/>
                </a:cubicBezTo>
                <a:cubicBezTo>
                  <a:pt x="355953" y="1652280"/>
                  <a:pt x="418423" y="1632093"/>
                  <a:pt x="480448" y="1627322"/>
                </a:cubicBezTo>
                <a:cubicBezTo>
                  <a:pt x="485599" y="1626926"/>
                  <a:pt x="490780" y="1627322"/>
                  <a:pt x="495946" y="1627322"/>
                </a:cubicBezTo>
              </a:path>
            </a:pathLst>
          </a:cu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3C31160-33FE-C444-A900-DFABB9A3A236}"/>
              </a:ext>
            </a:extLst>
          </p:cNvPr>
          <p:cNvSpPr/>
          <p:nvPr/>
        </p:nvSpPr>
        <p:spPr bwMode="gray">
          <a:xfrm>
            <a:off x="30894" y="2696705"/>
            <a:ext cx="2479831" cy="2898183"/>
          </a:xfrm>
          <a:custGeom>
            <a:avLst/>
            <a:gdLst>
              <a:gd name="connsiteX0" fmla="*/ 2479831 w 2479831"/>
              <a:gd name="connsiteY0" fmla="*/ 0 h 2898183"/>
              <a:gd name="connsiteX1" fmla="*/ 2371343 w 2479831"/>
              <a:gd name="connsiteY1" fmla="*/ 15498 h 2898183"/>
              <a:gd name="connsiteX2" fmla="*/ 2231859 w 2479831"/>
              <a:gd name="connsiteY2" fmla="*/ 30997 h 2898183"/>
              <a:gd name="connsiteX3" fmla="*/ 2123370 w 2479831"/>
              <a:gd name="connsiteY3" fmla="*/ 61993 h 2898183"/>
              <a:gd name="connsiteX4" fmla="*/ 1983886 w 2479831"/>
              <a:gd name="connsiteY4" fmla="*/ 92990 h 2898183"/>
              <a:gd name="connsiteX5" fmla="*/ 1921892 w 2479831"/>
              <a:gd name="connsiteY5" fmla="*/ 108488 h 2898183"/>
              <a:gd name="connsiteX6" fmla="*/ 1363953 w 2479831"/>
              <a:gd name="connsiteY6" fmla="*/ 139485 h 2898183"/>
              <a:gd name="connsiteX7" fmla="*/ 1239967 w 2479831"/>
              <a:gd name="connsiteY7" fmla="*/ 154983 h 2898183"/>
              <a:gd name="connsiteX8" fmla="*/ 1069486 w 2479831"/>
              <a:gd name="connsiteY8" fmla="*/ 170481 h 2898183"/>
              <a:gd name="connsiteX9" fmla="*/ 976496 w 2479831"/>
              <a:gd name="connsiteY9" fmla="*/ 201478 h 2898183"/>
              <a:gd name="connsiteX10" fmla="*/ 868008 w 2479831"/>
              <a:gd name="connsiteY10" fmla="*/ 232475 h 2898183"/>
              <a:gd name="connsiteX11" fmla="*/ 821513 w 2479831"/>
              <a:gd name="connsiteY11" fmla="*/ 263471 h 2898183"/>
              <a:gd name="connsiteX12" fmla="*/ 666530 w 2479831"/>
              <a:gd name="connsiteY12" fmla="*/ 294468 h 2898183"/>
              <a:gd name="connsiteX13" fmla="*/ 620035 w 2479831"/>
              <a:gd name="connsiteY13" fmla="*/ 309966 h 2898183"/>
              <a:gd name="connsiteX14" fmla="*/ 511547 w 2479831"/>
              <a:gd name="connsiteY14" fmla="*/ 340963 h 2898183"/>
              <a:gd name="connsiteX15" fmla="*/ 465052 w 2479831"/>
              <a:gd name="connsiteY15" fmla="*/ 371959 h 2898183"/>
              <a:gd name="connsiteX16" fmla="*/ 418557 w 2479831"/>
              <a:gd name="connsiteY16" fmla="*/ 387458 h 2898183"/>
              <a:gd name="connsiteX17" fmla="*/ 279072 w 2479831"/>
              <a:gd name="connsiteY17" fmla="*/ 464949 h 2898183"/>
              <a:gd name="connsiteX18" fmla="*/ 186082 w 2479831"/>
              <a:gd name="connsiteY18" fmla="*/ 526942 h 2898183"/>
              <a:gd name="connsiteX19" fmla="*/ 124089 w 2479831"/>
              <a:gd name="connsiteY19" fmla="*/ 619932 h 2898183"/>
              <a:gd name="connsiteX20" fmla="*/ 108591 w 2479831"/>
              <a:gd name="connsiteY20" fmla="*/ 666427 h 2898183"/>
              <a:gd name="connsiteX21" fmla="*/ 77594 w 2479831"/>
              <a:gd name="connsiteY21" fmla="*/ 712922 h 2898183"/>
              <a:gd name="connsiteX22" fmla="*/ 46598 w 2479831"/>
              <a:gd name="connsiteY22" fmla="*/ 836909 h 2898183"/>
              <a:gd name="connsiteX23" fmla="*/ 15601 w 2479831"/>
              <a:gd name="connsiteY23" fmla="*/ 945397 h 2898183"/>
              <a:gd name="connsiteX24" fmla="*/ 15601 w 2479831"/>
              <a:gd name="connsiteY24" fmla="*/ 1689315 h 2898183"/>
              <a:gd name="connsiteX25" fmla="*/ 31099 w 2479831"/>
              <a:gd name="connsiteY25" fmla="*/ 1782305 h 2898183"/>
              <a:gd name="connsiteX26" fmla="*/ 46598 w 2479831"/>
              <a:gd name="connsiteY26" fmla="*/ 1999281 h 2898183"/>
              <a:gd name="connsiteX27" fmla="*/ 77594 w 2479831"/>
              <a:gd name="connsiteY27" fmla="*/ 2154264 h 2898183"/>
              <a:gd name="connsiteX28" fmla="*/ 108591 w 2479831"/>
              <a:gd name="connsiteY28" fmla="*/ 2340244 h 2898183"/>
              <a:gd name="connsiteX29" fmla="*/ 155086 w 2479831"/>
              <a:gd name="connsiteY29" fmla="*/ 2510726 h 2898183"/>
              <a:gd name="connsiteX30" fmla="*/ 186082 w 2479831"/>
              <a:gd name="connsiteY30" fmla="*/ 2557220 h 2898183"/>
              <a:gd name="connsiteX31" fmla="*/ 232577 w 2479831"/>
              <a:gd name="connsiteY31" fmla="*/ 2588217 h 2898183"/>
              <a:gd name="connsiteX32" fmla="*/ 263574 w 2479831"/>
              <a:gd name="connsiteY32" fmla="*/ 2681207 h 2898183"/>
              <a:gd name="connsiteX33" fmla="*/ 310069 w 2479831"/>
              <a:gd name="connsiteY33" fmla="*/ 2727702 h 2898183"/>
              <a:gd name="connsiteX34" fmla="*/ 341065 w 2479831"/>
              <a:gd name="connsiteY34" fmla="*/ 2774197 h 2898183"/>
              <a:gd name="connsiteX35" fmla="*/ 387560 w 2479831"/>
              <a:gd name="connsiteY35" fmla="*/ 2805193 h 2898183"/>
              <a:gd name="connsiteX36" fmla="*/ 418557 w 2479831"/>
              <a:gd name="connsiteY36" fmla="*/ 2851688 h 2898183"/>
              <a:gd name="connsiteX37" fmla="*/ 511547 w 2479831"/>
              <a:gd name="connsiteY37" fmla="*/ 2898183 h 2898183"/>
              <a:gd name="connsiteX38" fmla="*/ 558042 w 2479831"/>
              <a:gd name="connsiteY38" fmla="*/ 2882685 h 289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79831" h="2898183">
                <a:moveTo>
                  <a:pt x="2479831" y="0"/>
                </a:moveTo>
                <a:lnTo>
                  <a:pt x="2371343" y="15498"/>
                </a:lnTo>
                <a:cubicBezTo>
                  <a:pt x="2324923" y="21301"/>
                  <a:pt x="2278096" y="23884"/>
                  <a:pt x="2231859" y="30997"/>
                </a:cubicBezTo>
                <a:cubicBezTo>
                  <a:pt x="2179372" y="39072"/>
                  <a:pt x="2170626" y="48491"/>
                  <a:pt x="2123370" y="61993"/>
                </a:cubicBezTo>
                <a:cubicBezTo>
                  <a:pt x="2057214" y="80895"/>
                  <a:pt x="2055808" y="77008"/>
                  <a:pt x="1983886" y="92990"/>
                </a:cubicBezTo>
                <a:cubicBezTo>
                  <a:pt x="1963093" y="97611"/>
                  <a:pt x="1943028" y="105846"/>
                  <a:pt x="1921892" y="108488"/>
                </a:cubicBezTo>
                <a:cubicBezTo>
                  <a:pt x="1767056" y="127843"/>
                  <a:pt x="1489250" y="134264"/>
                  <a:pt x="1363953" y="139485"/>
                </a:cubicBezTo>
                <a:lnTo>
                  <a:pt x="1239967" y="154983"/>
                </a:lnTo>
                <a:cubicBezTo>
                  <a:pt x="1183219" y="160956"/>
                  <a:pt x="1125679" y="160565"/>
                  <a:pt x="1069486" y="170481"/>
                </a:cubicBezTo>
                <a:cubicBezTo>
                  <a:pt x="1037310" y="176159"/>
                  <a:pt x="1007493" y="191146"/>
                  <a:pt x="976496" y="201478"/>
                </a:cubicBezTo>
                <a:cubicBezTo>
                  <a:pt x="909799" y="223710"/>
                  <a:pt x="945842" y="213015"/>
                  <a:pt x="868008" y="232475"/>
                </a:cubicBezTo>
                <a:cubicBezTo>
                  <a:pt x="852510" y="242807"/>
                  <a:pt x="839316" y="257993"/>
                  <a:pt x="821513" y="263471"/>
                </a:cubicBezTo>
                <a:cubicBezTo>
                  <a:pt x="771159" y="278965"/>
                  <a:pt x="716511" y="277808"/>
                  <a:pt x="666530" y="294468"/>
                </a:cubicBezTo>
                <a:cubicBezTo>
                  <a:pt x="651032" y="299634"/>
                  <a:pt x="635743" y="305478"/>
                  <a:pt x="620035" y="309966"/>
                </a:cubicBezTo>
                <a:cubicBezTo>
                  <a:pt x="596854" y="316589"/>
                  <a:pt x="536325" y="328574"/>
                  <a:pt x="511547" y="340963"/>
                </a:cubicBezTo>
                <a:cubicBezTo>
                  <a:pt x="494887" y="349293"/>
                  <a:pt x="481712" y="363629"/>
                  <a:pt x="465052" y="371959"/>
                </a:cubicBezTo>
                <a:cubicBezTo>
                  <a:pt x="450440" y="379265"/>
                  <a:pt x="432838" y="379524"/>
                  <a:pt x="418557" y="387458"/>
                </a:cubicBezTo>
                <a:cubicBezTo>
                  <a:pt x="258688" y="476275"/>
                  <a:pt x="384276" y="429882"/>
                  <a:pt x="279072" y="464949"/>
                </a:cubicBezTo>
                <a:cubicBezTo>
                  <a:pt x="248075" y="485613"/>
                  <a:pt x="206746" y="495945"/>
                  <a:pt x="186082" y="526942"/>
                </a:cubicBezTo>
                <a:lnTo>
                  <a:pt x="124089" y="619932"/>
                </a:lnTo>
                <a:cubicBezTo>
                  <a:pt x="118923" y="635430"/>
                  <a:pt x="115897" y="651815"/>
                  <a:pt x="108591" y="666427"/>
                </a:cubicBezTo>
                <a:cubicBezTo>
                  <a:pt x="100261" y="683087"/>
                  <a:pt x="83960" y="695417"/>
                  <a:pt x="77594" y="712922"/>
                </a:cubicBezTo>
                <a:cubicBezTo>
                  <a:pt x="63036" y="752958"/>
                  <a:pt x="56930" y="795580"/>
                  <a:pt x="46598" y="836909"/>
                </a:cubicBezTo>
                <a:cubicBezTo>
                  <a:pt x="27140" y="914740"/>
                  <a:pt x="37832" y="878703"/>
                  <a:pt x="15601" y="945397"/>
                </a:cubicBezTo>
                <a:cubicBezTo>
                  <a:pt x="287" y="1328252"/>
                  <a:pt x="-10055" y="1317302"/>
                  <a:pt x="15601" y="1689315"/>
                </a:cubicBezTo>
                <a:cubicBezTo>
                  <a:pt x="17763" y="1720665"/>
                  <a:pt x="25933" y="1751308"/>
                  <a:pt x="31099" y="1782305"/>
                </a:cubicBezTo>
                <a:cubicBezTo>
                  <a:pt x="36265" y="1854630"/>
                  <a:pt x="37604" y="1927331"/>
                  <a:pt x="46598" y="1999281"/>
                </a:cubicBezTo>
                <a:cubicBezTo>
                  <a:pt x="53133" y="2051558"/>
                  <a:pt x="71776" y="2101902"/>
                  <a:pt x="77594" y="2154264"/>
                </a:cubicBezTo>
                <a:cubicBezTo>
                  <a:pt x="112246" y="2466140"/>
                  <a:pt x="72239" y="2194837"/>
                  <a:pt x="108591" y="2340244"/>
                </a:cubicBezTo>
                <a:cubicBezTo>
                  <a:pt x="120237" y="2386826"/>
                  <a:pt x="128485" y="2470824"/>
                  <a:pt x="155086" y="2510726"/>
                </a:cubicBezTo>
                <a:cubicBezTo>
                  <a:pt x="165418" y="2526224"/>
                  <a:pt x="172911" y="2544049"/>
                  <a:pt x="186082" y="2557220"/>
                </a:cubicBezTo>
                <a:cubicBezTo>
                  <a:pt x="199253" y="2570391"/>
                  <a:pt x="217079" y="2577885"/>
                  <a:pt x="232577" y="2588217"/>
                </a:cubicBezTo>
                <a:cubicBezTo>
                  <a:pt x="242909" y="2619214"/>
                  <a:pt x="240470" y="2658103"/>
                  <a:pt x="263574" y="2681207"/>
                </a:cubicBezTo>
                <a:cubicBezTo>
                  <a:pt x="279072" y="2696705"/>
                  <a:pt x="296038" y="2710864"/>
                  <a:pt x="310069" y="2727702"/>
                </a:cubicBezTo>
                <a:cubicBezTo>
                  <a:pt x="321993" y="2742011"/>
                  <a:pt x="327894" y="2761026"/>
                  <a:pt x="341065" y="2774197"/>
                </a:cubicBezTo>
                <a:cubicBezTo>
                  <a:pt x="354236" y="2787368"/>
                  <a:pt x="372062" y="2794861"/>
                  <a:pt x="387560" y="2805193"/>
                </a:cubicBezTo>
                <a:cubicBezTo>
                  <a:pt x="397892" y="2820691"/>
                  <a:pt x="405386" y="2838517"/>
                  <a:pt x="418557" y="2851688"/>
                </a:cubicBezTo>
                <a:cubicBezTo>
                  <a:pt x="448602" y="2881733"/>
                  <a:pt x="473730" y="2885578"/>
                  <a:pt x="511547" y="2898183"/>
                </a:cubicBezTo>
                <a:lnTo>
                  <a:pt x="558042" y="2882685"/>
                </a:lnTo>
              </a:path>
            </a:pathLst>
          </a:custGeom>
          <a:ln>
            <a:headEnd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571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Layer 1 provide a set of privileged kernel calls and layer 2 can request read from or write to I/O ports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Layer 1 (Kernel) and 2 (Device drivers)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89090-DCB7-9545-B4FC-ED531DCC728C}"/>
              </a:ext>
            </a:extLst>
          </p:cNvPr>
          <p:cNvSpPr txBox="1"/>
          <p:nvPr/>
        </p:nvSpPr>
        <p:spPr>
          <a:xfrm>
            <a:off x="402608" y="1981982"/>
            <a:ext cx="36233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/>
              <a:t>Layer 1 (Kernel)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A83EE-3F36-8B43-873C-62FF80B57503}"/>
              </a:ext>
            </a:extLst>
          </p:cNvPr>
          <p:cNvSpPr txBox="1"/>
          <p:nvPr/>
        </p:nvSpPr>
        <p:spPr>
          <a:xfrm>
            <a:off x="4692432" y="1974850"/>
            <a:ext cx="36233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002776"/>
              </a:buClr>
            </a:pPr>
            <a:r>
              <a:rPr lang="en-US" dirty="0">
                <a:solidFill>
                  <a:schemeClr val="tx2"/>
                </a:solidFill>
              </a:rPr>
              <a:t>Layer 2 (Device drivers)</a:t>
            </a: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F9669D-FCEC-BD4F-8C39-8C4726ED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306442"/>
            <a:ext cx="2401468" cy="405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72750B-81AD-804D-B758-78A1C1C5A6D7}"/>
              </a:ext>
            </a:extLst>
          </p:cNvPr>
          <p:cNvSpPr txBox="1"/>
          <p:nvPr/>
        </p:nvSpPr>
        <p:spPr>
          <a:xfrm>
            <a:off x="1845244" y="3524667"/>
            <a:ext cx="2742706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/>
              <a:t>arch/   Assembly files</a:t>
            </a:r>
          </a:p>
          <a:p>
            <a:pPr marL="296863" indent="-296863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system/   Kernel API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proc.c</a:t>
            </a:r>
            <a:r>
              <a:rPr lang="en-US" dirty="0"/>
              <a:t>   process and</a:t>
            </a:r>
            <a:r>
              <a:rPr lang="en-US" sz="1600" dirty="0"/>
              <a:t> </a:t>
            </a:r>
            <a:r>
              <a:rPr lang="en-US" dirty="0"/>
              <a:t>message handling.</a:t>
            </a:r>
            <a:endParaRPr lang="en-US" sz="16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F36A39-21A6-1446-8D0B-C865A0FAB991}"/>
              </a:ext>
            </a:extLst>
          </p:cNvPr>
          <p:cNvCxnSpPr>
            <a:cxnSpLocks/>
          </p:cNvCxnSpPr>
          <p:nvPr/>
        </p:nvCxnSpPr>
        <p:spPr>
          <a:xfrm flipH="1" flipV="1">
            <a:off x="1242895" y="2637160"/>
            <a:ext cx="636009" cy="139622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F581E5-7075-B442-814D-3403E69FB0CB}"/>
              </a:ext>
            </a:extLst>
          </p:cNvPr>
          <p:cNvCxnSpPr>
            <a:cxnSpLocks/>
          </p:cNvCxnSpPr>
          <p:nvPr/>
        </p:nvCxnSpPr>
        <p:spPr>
          <a:xfrm flipH="1" flipV="1">
            <a:off x="1149905" y="2497675"/>
            <a:ext cx="740888" cy="1175423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547A56-3FAD-0C4E-9E29-EC3D8411B95D}"/>
              </a:ext>
            </a:extLst>
          </p:cNvPr>
          <p:cNvCxnSpPr>
            <a:cxnSpLocks/>
          </p:cNvCxnSpPr>
          <p:nvPr/>
        </p:nvCxnSpPr>
        <p:spPr>
          <a:xfrm flipH="1">
            <a:off x="1209316" y="4384110"/>
            <a:ext cx="682114" cy="14126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EBD8536-F14A-344F-8D4D-132C39112A63}"/>
              </a:ext>
            </a:extLst>
          </p:cNvPr>
          <p:cNvSpPr/>
          <p:nvPr/>
        </p:nvSpPr>
        <p:spPr bwMode="gray">
          <a:xfrm>
            <a:off x="2004786" y="4242954"/>
            <a:ext cx="2279115" cy="592093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A04DCA-8E5B-4247-8EC7-F9FE3326B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2306442"/>
            <a:ext cx="2247353" cy="405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AFF8C54-374F-4E46-AD96-3B8893F9D7F0}"/>
              </a:ext>
            </a:extLst>
          </p:cNvPr>
          <p:cNvSpPr txBox="1"/>
          <p:nvPr/>
        </p:nvSpPr>
        <p:spPr>
          <a:xfrm>
            <a:off x="6182186" y="3490993"/>
            <a:ext cx="259605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/>
              <a:t>audio/</a:t>
            </a:r>
          </a:p>
          <a:p>
            <a:pPr marL="296863" indent="-296863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floppy/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printer/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tty</a:t>
            </a:r>
            <a:r>
              <a:rPr lang="en-US" dirty="0"/>
              <a:t>/ Console and keyboard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B306BA-3445-3246-A0FD-FEC64506CEDF}"/>
              </a:ext>
            </a:extLst>
          </p:cNvPr>
          <p:cNvCxnSpPr>
            <a:cxnSpLocks/>
          </p:cNvCxnSpPr>
          <p:nvPr/>
        </p:nvCxnSpPr>
        <p:spPr>
          <a:xfrm flipH="1" flipV="1">
            <a:off x="5360280" y="3174435"/>
            <a:ext cx="852261" cy="465236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499A44-48B1-1C47-B864-8DC2EA429C0C}"/>
              </a:ext>
            </a:extLst>
          </p:cNvPr>
          <p:cNvCxnSpPr>
            <a:cxnSpLocks/>
          </p:cNvCxnSpPr>
          <p:nvPr/>
        </p:nvCxnSpPr>
        <p:spPr>
          <a:xfrm flipH="1">
            <a:off x="5377912" y="3989294"/>
            <a:ext cx="843594" cy="148753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8FCB1B9-F70C-BA45-8F77-E35EA367B743}"/>
              </a:ext>
            </a:extLst>
          </p:cNvPr>
          <p:cNvCxnSpPr>
            <a:cxnSpLocks/>
          </p:cNvCxnSpPr>
          <p:nvPr/>
        </p:nvCxnSpPr>
        <p:spPr>
          <a:xfrm flipH="1">
            <a:off x="5408908" y="4338918"/>
            <a:ext cx="812598" cy="868513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243BF8-ED00-864A-9475-80F2D8D5B23A}"/>
              </a:ext>
            </a:extLst>
          </p:cNvPr>
          <p:cNvCxnSpPr>
            <a:cxnSpLocks/>
          </p:cNvCxnSpPr>
          <p:nvPr/>
        </p:nvCxnSpPr>
        <p:spPr>
          <a:xfrm flipH="1">
            <a:off x="5238427" y="4706471"/>
            <a:ext cx="974114" cy="1585841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561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4533C4-A2DC-2343-B8DB-03EA2DA0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978574"/>
            <a:ext cx="4601506" cy="4379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>
                <a:solidFill>
                  <a:srgbClr val="002776"/>
                </a:solidFill>
              </a:rPr>
              <a:t>Layer 3 contains servers, processes that provide useful services to the user processes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2608" y="1374226"/>
            <a:ext cx="8229600" cy="323165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defPPr>
              <a:defRPr lang="en-US"/>
            </a:defPPr>
            <a:lvl4pPr marL="171450" lvl="3" indent="-17145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600" b="1"/>
            </a:lvl4pPr>
            <a:lvl5pPr marL="403225" lvl="4" indent="-177800" fontAlgn="b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SzPct val="120000"/>
              <a:buFontTx/>
              <a:buChar char="-"/>
              <a:defRPr sz="1200" b="1"/>
            </a:lvl5pPr>
          </a:lstStyle>
          <a:p>
            <a:r>
              <a:rPr lang="en-US" sz="2400" dirty="0">
                <a:solidFill>
                  <a:srgbClr val="81BC01"/>
                </a:solidFill>
              </a:rPr>
              <a:t>Implementation: Layer 3 (Servers)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72750B-81AD-804D-B758-78A1C1C5A6D7}"/>
              </a:ext>
            </a:extLst>
          </p:cNvPr>
          <p:cNvSpPr txBox="1"/>
          <p:nvPr/>
        </p:nvSpPr>
        <p:spPr>
          <a:xfrm>
            <a:off x="4371467" y="3244319"/>
            <a:ext cx="4407408" cy="20159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6863" indent="-296863">
              <a:buFont typeface="Arial" panose="020B0604020202020204" pitchFamily="34" charset="0"/>
              <a:buChar char="•"/>
            </a:pPr>
            <a:r>
              <a:rPr lang="en-US" dirty="0"/>
              <a:t>pm/   Process Manager</a:t>
            </a:r>
          </a:p>
          <a:p>
            <a:pPr marL="296863" indent="-296863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sched/   Scheduler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vfs</a:t>
            </a:r>
            <a:r>
              <a:rPr lang="en-US" dirty="0"/>
              <a:t>/  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vm</a:t>
            </a:r>
            <a:r>
              <a:rPr lang="en-US" dirty="0"/>
              <a:t>/   Virtual 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init</a:t>
            </a:r>
            <a:r>
              <a:rPr lang="en-US" dirty="0"/>
              <a:t>/   Parent of all user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F36A39-21A6-1446-8D0B-C865A0FAB991}"/>
              </a:ext>
            </a:extLst>
          </p:cNvPr>
          <p:cNvCxnSpPr>
            <a:cxnSpLocks/>
          </p:cNvCxnSpPr>
          <p:nvPr/>
        </p:nvCxnSpPr>
        <p:spPr>
          <a:xfrm flipH="1">
            <a:off x="1782306" y="3755571"/>
            <a:ext cx="2615523" cy="1916809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F581E5-7075-B442-814D-3403E69FB0CB}"/>
              </a:ext>
            </a:extLst>
          </p:cNvPr>
          <p:cNvCxnSpPr>
            <a:cxnSpLocks/>
          </p:cNvCxnSpPr>
          <p:nvPr/>
        </p:nvCxnSpPr>
        <p:spPr>
          <a:xfrm flipH="1">
            <a:off x="1549831" y="3392751"/>
            <a:ext cx="2867185" cy="17371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547A56-3FAD-0C4E-9E29-EC3D8411B95D}"/>
              </a:ext>
            </a:extLst>
          </p:cNvPr>
          <p:cNvCxnSpPr>
            <a:cxnSpLocks/>
          </p:cNvCxnSpPr>
          <p:nvPr/>
        </p:nvCxnSpPr>
        <p:spPr>
          <a:xfrm flipH="1">
            <a:off x="1534332" y="4103914"/>
            <a:ext cx="2874382" cy="184743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EBD8536-F14A-344F-8D4D-132C39112A63}"/>
              </a:ext>
            </a:extLst>
          </p:cNvPr>
          <p:cNvSpPr/>
          <p:nvPr/>
        </p:nvSpPr>
        <p:spPr bwMode="gray">
          <a:xfrm>
            <a:off x="4584915" y="3244319"/>
            <a:ext cx="2869770" cy="630257"/>
          </a:xfrm>
          <a:prstGeom prst="rect">
            <a:avLst/>
          </a:prstGeom>
          <a:noFill/>
          <a:ln w="38100" algn="ctr">
            <a:solidFill>
              <a:srgbClr val="002776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B1E668-DD10-1145-87E3-BAB78F5632F7}"/>
              </a:ext>
            </a:extLst>
          </p:cNvPr>
          <p:cNvCxnSpPr>
            <a:cxnSpLocks/>
          </p:cNvCxnSpPr>
          <p:nvPr/>
        </p:nvCxnSpPr>
        <p:spPr>
          <a:xfrm flipH="1">
            <a:off x="1518834" y="4441371"/>
            <a:ext cx="2889880" cy="1773449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2A221D-697C-E540-8140-B22BD47007F9}"/>
              </a:ext>
            </a:extLst>
          </p:cNvPr>
          <p:cNvCxnSpPr>
            <a:cxnSpLocks/>
          </p:cNvCxnSpPr>
          <p:nvPr/>
        </p:nvCxnSpPr>
        <p:spPr>
          <a:xfrm flipH="1" flipV="1">
            <a:off x="1565329" y="3518116"/>
            <a:ext cx="2843385" cy="127159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5404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Deloitte_US_Onscreen">
  <a:themeElements>
    <a:clrScheme name="US Deloitte Color">
      <a:dk1>
        <a:sysClr val="windowText" lastClr="000000"/>
      </a:dk1>
      <a:lt1>
        <a:sysClr val="window" lastClr="FFFFFF"/>
      </a:lt1>
      <a:dk2>
        <a:srgbClr val="313131"/>
      </a:dk2>
      <a:lt2>
        <a:srgbClr val="8C8C8C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1200"/>
          </a:spcBef>
          <a:buSzPct val="25000"/>
          <a:buFont typeface="Arial" panose="020B0604020202020204" pitchFamily="34" charset="0"/>
          <a:buChar char="‏"/>
          <a:defRPr dirty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Deloitte_US_Onscreen</Template>
  <TotalTime>6233</TotalTime>
  <Words>1511</Words>
  <Application>Microsoft Macintosh PowerPoint</Application>
  <PresentationFormat>On-screen Show (4:3)</PresentationFormat>
  <Paragraphs>272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Wingdings</vt:lpstr>
      <vt:lpstr>Wingdings 2</vt:lpstr>
      <vt:lpstr>Deloitte_US_Onscreen</vt:lpstr>
      <vt:lpstr>Proof of Concept of Lottery Scheduling  Machida Hiroaki</vt:lpstr>
      <vt:lpstr>Contents</vt:lpstr>
      <vt:lpstr>Abstract</vt:lpstr>
      <vt:lpstr>Lottery Scheduling can be implemented but there are some unexpected behaviors</vt:lpstr>
      <vt:lpstr>Implementation</vt:lpstr>
      <vt:lpstr>Lottery Scheduling implemented on Minix 3, very simple open-source OS for educational purpose</vt:lpstr>
      <vt:lpstr>Minix 3 is structured in four layers. Only processes in the bottom layer may use kernel mode instructions.</vt:lpstr>
      <vt:lpstr>Layer 1 provide a set of privileged kernel calls and layer 2 can request read from or write to I/O ports</vt:lpstr>
      <vt:lpstr>Layer 3 contains servers, processes that provide useful services to the user processes</vt:lpstr>
      <vt:lpstr>At 3.1.7 release, Process Scheduler was separated from the kernel for easy customization</vt:lpstr>
      <vt:lpstr>SCHED uses the following methods to handle messages from the Process Manager</vt:lpstr>
      <vt:lpstr>SCHED assigns as many tickets to processes as specified by nice, and does the lottery</vt:lpstr>
      <vt:lpstr>SCHED assigns as many tickets to processes as specified by nice, and does the lottery</vt:lpstr>
      <vt:lpstr>Demo</vt:lpstr>
      <vt:lpstr>Result</vt:lpstr>
      <vt:lpstr>Lottery Scheduling successfully assigns tickets to processes and do the lottery</vt:lpstr>
      <vt:lpstr>Lottery Scheduling done based on the number of tickets as well</vt:lpstr>
      <vt:lpstr>Challenges</vt:lpstr>
      <vt:lpstr>Needed to choose an open source operating system to implement</vt:lpstr>
      <vt:lpstr>Encountered a VirtualBox bug that the hard disk image cannot be created</vt:lpstr>
      <vt:lpstr>Cannot make the index with Remote System Explorer on Eclipse, neither run debug</vt:lpstr>
      <vt:lpstr>Reference project from UCSC didn’t work</vt:lpstr>
      <vt:lpstr>Running process changed without calling sys_schedule() by scheduler </vt:lpstr>
      <vt:lpstr>Kernel does round robin even if sys_schedule() is called by a scheduler</vt:lpstr>
      <vt:lpstr>At the beginning all process running at a time, but later running separately</vt:lpstr>
      <vt:lpstr>Conclusion</vt:lpstr>
      <vt:lpstr>Lottery Scheduling can be implemented but there are some unexpected behaviors</vt:lpstr>
      <vt:lpstr>References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 PowerPoint template — Top tips for use</dc:title>
  <dc:creator>Campbell, Janel</dc:creator>
  <cp:lastModifiedBy>Machida, Hiroaki</cp:lastModifiedBy>
  <cp:revision>237</cp:revision>
  <cp:lastPrinted>2014-04-15T22:40:20Z</cp:lastPrinted>
  <dcterms:created xsi:type="dcterms:W3CDTF">2014-09-05T00:45:24Z</dcterms:created>
  <dcterms:modified xsi:type="dcterms:W3CDTF">2019-12-01T16:58:13Z</dcterms:modified>
</cp:coreProperties>
</file>